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8"/>
  </p:notesMasterIdLst>
  <p:sldIdLst>
    <p:sldId id="257" r:id="rId6"/>
    <p:sldId id="263" r:id="rId7"/>
    <p:sldId id="474" r:id="rId8"/>
    <p:sldId id="298" r:id="rId9"/>
    <p:sldId id="267" r:id="rId10"/>
    <p:sldId id="469" r:id="rId11"/>
    <p:sldId id="470" r:id="rId12"/>
    <p:sldId id="336" r:id="rId13"/>
    <p:sldId id="316" r:id="rId14"/>
    <p:sldId id="541" r:id="rId15"/>
    <p:sldId id="491" r:id="rId16"/>
    <p:sldId id="318" r:id="rId17"/>
    <p:sldId id="498" r:id="rId18"/>
    <p:sldId id="500" r:id="rId19"/>
    <p:sldId id="536" r:id="rId20"/>
    <p:sldId id="544" r:id="rId21"/>
    <p:sldId id="545" r:id="rId22"/>
    <p:sldId id="510" r:id="rId23"/>
    <p:sldId id="517" r:id="rId24"/>
    <p:sldId id="546" r:id="rId25"/>
    <p:sldId id="456" r:id="rId26"/>
    <p:sldId id="47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0A748F-A81C-4A60-A957-64D4B621C262}" v="1" dt="2020-09-02T09:54:11.7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110" d="100"/>
          <a:sy n="110" d="100"/>
        </p:scale>
        <p:origin x="55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zabeth Lambert" userId="84516f71-0698-4f46-9863-2dab06370415" providerId="ADAL" clId="{DC0A748F-A81C-4A60-A957-64D4B621C262}"/>
    <pc:docChg chg="modSld">
      <pc:chgData name="Elizabeth Lambert" userId="84516f71-0698-4f46-9863-2dab06370415" providerId="ADAL" clId="{DC0A748F-A81C-4A60-A957-64D4B621C262}" dt="2020-09-02T09:55:50.289" v="11"/>
      <pc:docMkLst>
        <pc:docMk/>
      </pc:docMkLst>
      <pc:sldChg chg="modSp mod">
        <pc:chgData name="Elizabeth Lambert" userId="84516f71-0698-4f46-9863-2dab06370415" providerId="ADAL" clId="{DC0A748F-A81C-4A60-A957-64D4B621C262}" dt="2020-09-02T09:55:50.289" v="11"/>
        <pc:sldMkLst>
          <pc:docMk/>
          <pc:sldMk cId="914288015" sldId="456"/>
        </pc:sldMkLst>
        <pc:spChg chg="mod">
          <ac:chgData name="Elizabeth Lambert" userId="84516f71-0698-4f46-9863-2dab06370415" providerId="ADAL" clId="{DC0A748F-A81C-4A60-A957-64D4B621C262}" dt="2020-09-02T09:55:50.289" v="11"/>
          <ac:spMkLst>
            <pc:docMk/>
            <pc:sldMk cId="914288015" sldId="456"/>
            <ac:spMk id="11" creationId="{58B2AA47-91D9-4362-A4B9-5F0D3651E57F}"/>
          </ac:spMkLst>
        </pc:spChg>
        <pc:spChg chg="mod">
          <ac:chgData name="Elizabeth Lambert" userId="84516f71-0698-4f46-9863-2dab06370415" providerId="ADAL" clId="{DC0A748F-A81C-4A60-A957-64D4B621C262}" dt="2020-09-02T09:55:09.160" v="6" actId="12"/>
          <ac:spMkLst>
            <pc:docMk/>
            <pc:sldMk cId="914288015" sldId="456"/>
            <ac:spMk id="16" creationId="{1AA717CF-5DDC-4B20-AA3C-DAD7C6849D3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02/09/2020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At first I had forty-five biscuits. Then I sold twenty biscuits, and then I dropped three biscuits. How many are left?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06460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6845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92147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177474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2168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1738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79524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01455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81693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797192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058258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415130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8370878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258087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411248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3015601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885114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97173748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97360806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20.png"/><Relationship Id="rId21" Type="http://schemas.openxmlformats.org/officeDocument/2006/relationships/image" Target="../media/image38.png"/><Relationship Id="rId34" Type="http://schemas.openxmlformats.org/officeDocument/2006/relationships/image" Target="../media/image51.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33" Type="http://schemas.openxmlformats.org/officeDocument/2006/relationships/image" Target="../media/image50.png"/><Relationship Id="rId2" Type="http://schemas.openxmlformats.org/officeDocument/2006/relationships/notesSlide" Target="../notesSlides/notesSlide8.xml"/><Relationship Id="rId16" Type="http://schemas.openxmlformats.org/officeDocument/2006/relationships/image" Target="../media/image33.png"/><Relationship Id="rId20" Type="http://schemas.openxmlformats.org/officeDocument/2006/relationships/image" Target="../media/image37.png"/><Relationship Id="rId29" Type="http://schemas.openxmlformats.org/officeDocument/2006/relationships/image" Target="../media/image46.png"/><Relationship Id="rId1" Type="http://schemas.openxmlformats.org/officeDocument/2006/relationships/slideLayout" Target="../slideLayouts/slideLayout15.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32" Type="http://schemas.openxmlformats.org/officeDocument/2006/relationships/image" Target="../media/image49.png"/><Relationship Id="rId5" Type="http://schemas.openxmlformats.org/officeDocument/2006/relationships/image" Target="../media/image22.pn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31" Type="http://schemas.openxmlformats.org/officeDocument/2006/relationships/image" Target="../media/image48.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 Id="rId30" Type="http://schemas.openxmlformats.org/officeDocument/2006/relationships/image" Target="../media/image47.png"/></Relationships>
</file>

<file path=ppt/slides/_rels/slide1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18.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9.png"/><Relationship Id="rId3" Type="http://schemas.openxmlformats.org/officeDocument/2006/relationships/image" Target="../media/image69.png"/><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notesSlide" Target="../notesSlides/notesSlide12.xml"/><Relationship Id="rId16" Type="http://schemas.openxmlformats.org/officeDocument/2006/relationships/image" Target="../media/image82.png"/><Relationship Id="rId1" Type="http://schemas.openxmlformats.org/officeDocument/2006/relationships/slideLayout" Target="../slideLayouts/slideLayout15.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5" Type="http://schemas.openxmlformats.org/officeDocument/2006/relationships/image" Target="../media/image8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 Id="rId14" Type="http://schemas.openxmlformats.org/officeDocument/2006/relationships/image" Target="../media/image80.png"/></Relationships>
</file>

<file path=ppt/slides/_rels/slide19.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93.png"/><Relationship Id="rId3" Type="http://schemas.openxmlformats.org/officeDocument/2006/relationships/image" Target="../media/image83.png"/><Relationship Id="rId7" Type="http://schemas.openxmlformats.org/officeDocument/2006/relationships/image" Target="../media/image87.png"/><Relationship Id="rId12" Type="http://schemas.openxmlformats.org/officeDocument/2006/relationships/image" Target="../media/image92.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86.png"/><Relationship Id="rId11" Type="http://schemas.openxmlformats.org/officeDocument/2006/relationships/image" Target="../media/image91.png"/><Relationship Id="rId5" Type="http://schemas.openxmlformats.org/officeDocument/2006/relationships/image" Target="../media/image85.png"/><Relationship Id="rId10" Type="http://schemas.openxmlformats.org/officeDocument/2006/relationships/image" Target="../media/image90.png"/><Relationship Id="rId4" Type="http://schemas.openxmlformats.org/officeDocument/2006/relationships/image" Target="../media/image84.png"/><Relationship Id="rId9" Type="http://schemas.openxmlformats.org/officeDocument/2006/relationships/image" Target="../media/image89.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hyperlink" Target="https://nrich.maths.org/14726" TargetMode="Externa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6-subtraction-two-digit-and-two-digit-number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hyperlink" Target="https://www.ncetm.org.uk/classroom-resources/primm-1-15-addition-two-digit-and-two-digit-numbers/"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2.pn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Add and subtract within 100 – part 2</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2AS-4</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close up of a sign  Description automatically generated">
            <a:extLst>
              <a:ext uri="{FF2B5EF4-FFF2-40B4-BE49-F238E27FC236}">
                <a16:creationId xmlns:a16="http://schemas.microsoft.com/office/drawing/2014/main" id="{18909986-4595-41C3-A7F9-A6949E1C5A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7359" y="1836900"/>
            <a:ext cx="1692937" cy="1324631"/>
          </a:xfrm>
          <a:prstGeom prst="rect">
            <a:avLst/>
          </a:prstGeom>
        </p:spPr>
      </p:pic>
      <p:pic>
        <p:nvPicPr>
          <p:cNvPr id="3" name="Picture 2" descr="A close up of a sign  Description automatically generated">
            <a:extLst>
              <a:ext uri="{FF2B5EF4-FFF2-40B4-BE49-F238E27FC236}">
                <a16:creationId xmlns:a16="http://schemas.microsoft.com/office/drawing/2014/main" id="{434CC2C6-3541-4717-8F07-AA114D7889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7801" y="2023255"/>
            <a:ext cx="1404643" cy="1087138"/>
          </a:xfrm>
          <a:prstGeom prst="rect">
            <a:avLst/>
          </a:prstGeom>
        </p:spPr>
      </p:pic>
      <p:sp>
        <p:nvSpPr>
          <p:cNvPr id="18" name="TextBox 17">
            <a:extLst>
              <a:ext uri="{FF2B5EF4-FFF2-40B4-BE49-F238E27FC236}">
                <a16:creationId xmlns:a16="http://schemas.microsoft.com/office/drawing/2014/main" id="{3EA7D4B5-5AA0-4EE3-A3CF-1C82329A5BFA}"/>
              </a:ext>
            </a:extLst>
          </p:cNvPr>
          <p:cNvSpPr txBox="1"/>
          <p:nvPr/>
        </p:nvSpPr>
        <p:spPr>
          <a:xfrm>
            <a:off x="1947008" y="3786132"/>
            <a:ext cx="1563248"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+ 23</a:t>
            </a:r>
          </a:p>
        </p:txBody>
      </p:sp>
      <p:sp>
        <p:nvSpPr>
          <p:cNvPr id="19" name="TextBox 18">
            <a:extLst>
              <a:ext uri="{FF2B5EF4-FFF2-40B4-BE49-F238E27FC236}">
                <a16:creationId xmlns:a16="http://schemas.microsoft.com/office/drawing/2014/main" id="{13A13F24-6E6E-4002-AB01-2F3C17A2042D}"/>
              </a:ext>
            </a:extLst>
          </p:cNvPr>
          <p:cNvSpPr txBox="1"/>
          <p:nvPr/>
        </p:nvSpPr>
        <p:spPr>
          <a:xfrm>
            <a:off x="1947007" y="4513010"/>
            <a:ext cx="2486578"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+ 20 = 60</a:t>
            </a:r>
          </a:p>
        </p:txBody>
      </p:sp>
      <p:sp>
        <p:nvSpPr>
          <p:cNvPr id="20" name="TextBox 19">
            <a:extLst>
              <a:ext uri="{FF2B5EF4-FFF2-40B4-BE49-F238E27FC236}">
                <a16:creationId xmlns:a16="http://schemas.microsoft.com/office/drawing/2014/main" id="{2B7CEB24-882A-43B2-8224-0AF22513F6A1}"/>
              </a:ext>
            </a:extLst>
          </p:cNvPr>
          <p:cNvSpPr txBox="1"/>
          <p:nvPr/>
        </p:nvSpPr>
        <p:spPr>
          <a:xfrm>
            <a:off x="1947008" y="5238118"/>
            <a:ext cx="1803699"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8</a:t>
            </a:r>
          </a:p>
        </p:txBody>
      </p:sp>
      <p:sp>
        <p:nvSpPr>
          <p:cNvPr id="8" name="Title 7">
            <a:extLst>
              <a:ext uri="{FF2B5EF4-FFF2-40B4-BE49-F238E27FC236}">
                <a16:creationId xmlns:a16="http://schemas.microsoft.com/office/drawing/2014/main" id="{1711A61F-AD42-45D7-9833-0C232CD28F11}"/>
              </a:ext>
            </a:extLst>
          </p:cNvPr>
          <p:cNvSpPr>
            <a:spLocks noGrp="1"/>
          </p:cNvSpPr>
          <p:nvPr>
            <p:ph type="title"/>
          </p:nvPr>
        </p:nvSpPr>
        <p:spPr/>
        <p:txBody>
          <a:bodyPr/>
          <a:lstStyle/>
          <a:p>
            <a:r>
              <a:rPr lang="en-GB" dirty="0"/>
              <a:t>2AS-4 Add and subtract within 100 – part 2</a:t>
            </a:r>
          </a:p>
        </p:txBody>
      </p:sp>
      <p:sp>
        <p:nvSpPr>
          <p:cNvPr id="21" name="TextBox 20">
            <a:extLst>
              <a:ext uri="{FF2B5EF4-FFF2-40B4-BE49-F238E27FC236}">
                <a16:creationId xmlns:a16="http://schemas.microsoft.com/office/drawing/2014/main" id="{9591CD86-AE81-444C-9FFF-22A621810862}"/>
              </a:ext>
            </a:extLst>
          </p:cNvPr>
          <p:cNvSpPr txBox="1"/>
          <p:nvPr/>
        </p:nvSpPr>
        <p:spPr>
          <a:xfrm>
            <a:off x="3463397" y="3801308"/>
            <a:ext cx="994183"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68</a:t>
            </a:r>
          </a:p>
        </p:txBody>
      </p:sp>
      <p:sp>
        <p:nvSpPr>
          <p:cNvPr id="15" name="Right Brace 14">
            <a:extLst>
              <a:ext uri="{FF2B5EF4-FFF2-40B4-BE49-F238E27FC236}">
                <a16:creationId xmlns:a16="http://schemas.microsoft.com/office/drawing/2014/main" id="{AD6B3564-02C3-4440-8552-A545DC1B03DF}"/>
              </a:ext>
            </a:extLst>
          </p:cNvPr>
          <p:cNvSpPr/>
          <p:nvPr/>
        </p:nvSpPr>
        <p:spPr bwMode="auto">
          <a:xfrm>
            <a:off x="4457580" y="4659607"/>
            <a:ext cx="301149" cy="1089721"/>
          </a:xfrm>
          <a:prstGeom prst="rightBrace">
            <a:avLst/>
          </a:prstGeom>
          <a:ln w="19050"/>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2" name="Group 21">
            <a:extLst>
              <a:ext uri="{FF2B5EF4-FFF2-40B4-BE49-F238E27FC236}">
                <a16:creationId xmlns:a16="http://schemas.microsoft.com/office/drawing/2014/main" id="{3F2DC944-5AFE-4B1F-B7D5-FFCC587EA9EB}"/>
              </a:ext>
            </a:extLst>
          </p:cNvPr>
          <p:cNvGrpSpPr/>
          <p:nvPr/>
        </p:nvGrpSpPr>
        <p:grpSpPr>
          <a:xfrm>
            <a:off x="4871530" y="3966123"/>
            <a:ext cx="573059" cy="1238344"/>
            <a:chOff x="4871530" y="3966123"/>
            <a:chExt cx="573059" cy="1238344"/>
          </a:xfrm>
        </p:grpSpPr>
        <p:sp>
          <p:nvSpPr>
            <p:cNvPr id="16" name="Arrow: Bent-Up 15">
              <a:extLst>
                <a:ext uri="{FF2B5EF4-FFF2-40B4-BE49-F238E27FC236}">
                  <a16:creationId xmlns:a16="http://schemas.microsoft.com/office/drawing/2014/main" id="{6DB32F6D-A4BB-4FAC-99AE-4226CF248F9C}"/>
                </a:ext>
              </a:extLst>
            </p:cNvPr>
            <p:cNvSpPr/>
            <p:nvPr/>
          </p:nvSpPr>
          <p:spPr bwMode="auto">
            <a:xfrm rot="16200000">
              <a:off x="4824717" y="4012936"/>
              <a:ext cx="666685" cy="573059"/>
            </a:xfrm>
            <a:prstGeom prst="bentUpArrow">
              <a:avLst>
                <a:gd name="adj1" fmla="val 2060"/>
                <a:gd name="adj2" fmla="val 24694"/>
                <a:gd name="adj3" fmla="val 23776"/>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9" name="Straight Connector 8">
              <a:extLst>
                <a:ext uri="{FF2B5EF4-FFF2-40B4-BE49-F238E27FC236}">
                  <a16:creationId xmlns:a16="http://schemas.microsoft.com/office/drawing/2014/main" id="{FCD779AF-D2FA-432B-AC9D-DFF79C93571C}"/>
                </a:ext>
              </a:extLst>
            </p:cNvPr>
            <p:cNvCxnSpPr/>
            <p:nvPr/>
          </p:nvCxnSpPr>
          <p:spPr bwMode="auto">
            <a:xfrm>
              <a:off x="4965805" y="5188042"/>
              <a:ext cx="472881"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8C3E4C47-2C47-4D31-A6C2-AC97E6AB122A}"/>
                </a:ext>
              </a:extLst>
            </p:cNvPr>
            <p:cNvCxnSpPr>
              <a:cxnSpLocks/>
              <a:endCxn id="16" idx="2"/>
            </p:cNvCxnSpPr>
            <p:nvPr/>
          </p:nvCxnSpPr>
          <p:spPr bwMode="auto">
            <a:xfrm flipV="1">
              <a:off x="5438686" y="4632808"/>
              <a:ext cx="0" cy="571659"/>
            </a:xfrm>
            <a:prstGeom prst="line">
              <a:avLst/>
            </a:prstGeom>
            <a:ln w="28575"/>
          </p:spPr>
          <p:style>
            <a:lnRef idx="1">
              <a:schemeClr val="dk1"/>
            </a:lnRef>
            <a:fillRef idx="0">
              <a:schemeClr val="dk1"/>
            </a:fillRef>
            <a:effectRef idx="0">
              <a:schemeClr val="dk1"/>
            </a:effectRef>
            <a:fontRef idx="minor">
              <a:schemeClr val="tx1"/>
            </a:fontRef>
          </p:style>
        </p:cxnSp>
      </p:grpSp>
      <p:sp>
        <p:nvSpPr>
          <p:cNvPr id="24" name="TextBox 19">
            <a:extLst>
              <a:ext uri="{FF2B5EF4-FFF2-40B4-BE49-F238E27FC236}">
                <a16:creationId xmlns:a16="http://schemas.microsoft.com/office/drawing/2014/main" id="{A46FD03D-2CDA-4318-A06F-C35870C5FE56}"/>
              </a:ext>
            </a:extLst>
          </p:cNvPr>
          <p:cNvSpPr txBox="1"/>
          <p:nvPr/>
        </p:nvSpPr>
        <p:spPr>
          <a:xfrm>
            <a:off x="6263148" y="4577540"/>
            <a:ext cx="5319254"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a:t>
            </a:r>
            <a:r>
              <a:rPr kumimoji="0" lang="en-GB" sz="1800" b="0" i="1" u="none" strike="noStrike" kern="1200" cap="none" spc="0" normalizeH="0" baseline="0" noProof="0" dirty="0" err="1">
                <a:ln>
                  <a:noFill/>
                </a:ln>
                <a:solidFill>
                  <a:srgbClr val="585858"/>
                </a:solidFill>
                <a:effectLst/>
                <a:uLnTx/>
                <a:uFillTx/>
                <a:latin typeface="Arial" panose="020B0604020202020204" pitchFamily="34" charset="0"/>
                <a:ea typeface="+mn-ea"/>
                <a:cs typeface="+mn-cs"/>
              </a:rPr>
              <a:t>irst</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I partition both numbers.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Then I add the tens. Then I add the ones.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Then I combine all of the tens and all of the ones.</a:t>
            </a:r>
          </a:p>
        </p:txBody>
      </p:sp>
      <p:sp>
        <p:nvSpPr>
          <p:cNvPr id="26" name="Content Placeholder 2">
            <a:extLst>
              <a:ext uri="{FF2B5EF4-FFF2-40B4-BE49-F238E27FC236}">
                <a16:creationId xmlns:a16="http://schemas.microsoft.com/office/drawing/2014/main" id="{8F319D94-1DD1-4A52-93AB-79FB53EC1D16}"/>
              </a:ext>
            </a:extLst>
          </p:cNvPr>
          <p:cNvSpPr txBox="1">
            <a:spLocks/>
          </p:cNvSpPr>
          <p:nvPr/>
        </p:nvSpPr>
        <p:spPr>
          <a:xfrm>
            <a:off x="6192013" y="1855320"/>
            <a:ext cx="5390389" cy="264408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these prices?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we partition the numbers to help us add tens and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multiples of ten can you add?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you combine the tens and ones without needing to count?</a:t>
            </a: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97990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3A777F7-B04B-4186-B70D-2BF32A9FF1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5869" y="1273550"/>
            <a:ext cx="4122124" cy="1397206"/>
          </a:xfrm>
          <a:prstGeom prst="rect">
            <a:avLst/>
          </a:prstGeom>
        </p:spPr>
      </p:pic>
      <p:sp>
        <p:nvSpPr>
          <p:cNvPr id="3" name="Rectangle: Rounded Corners 2">
            <a:extLst>
              <a:ext uri="{FF2B5EF4-FFF2-40B4-BE49-F238E27FC236}">
                <a16:creationId xmlns:a16="http://schemas.microsoft.com/office/drawing/2014/main" id="{73EBE563-FF24-4EF1-B21C-8616BA296867}"/>
              </a:ext>
            </a:extLst>
          </p:cNvPr>
          <p:cNvSpPr/>
          <p:nvPr/>
        </p:nvSpPr>
        <p:spPr bwMode="auto">
          <a:xfrm>
            <a:off x="1255870" y="2899293"/>
            <a:ext cx="4259733" cy="534256"/>
          </a:xfrm>
          <a:prstGeom prst="roundRect">
            <a:avLst/>
          </a:prstGeom>
          <a:noFill/>
          <a:ln w="19050" cap="flat" cmpd="sng" algn="ctr">
            <a:solidFill>
              <a:srgbClr val="BFE4E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6" name="Picture 5" descr="A picture containing parking, outdoor, meter, building  Description generated with very high confidence">
            <a:extLst>
              <a:ext uri="{FF2B5EF4-FFF2-40B4-BE49-F238E27FC236}">
                <a16:creationId xmlns:a16="http://schemas.microsoft.com/office/drawing/2014/main" id="{01A64653-DED5-456B-BC57-87E01AF1A0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909075" y="1045392"/>
            <a:ext cx="1839546" cy="1625364"/>
          </a:xfrm>
          <a:prstGeom prst="rect">
            <a:avLst/>
          </a:prstGeom>
        </p:spPr>
      </p:pic>
      <p:pic>
        <p:nvPicPr>
          <p:cNvPr id="7" name="Picture 6" descr="A picture containing parking, outdoor, meter, building  Description generated with very high confidence">
            <a:extLst>
              <a:ext uri="{FF2B5EF4-FFF2-40B4-BE49-F238E27FC236}">
                <a16:creationId xmlns:a16="http://schemas.microsoft.com/office/drawing/2014/main" id="{06106056-D3F9-42D1-ABD3-EF45D4A0D8C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552"/>
          <a:stretch/>
        </p:blipFill>
        <p:spPr>
          <a:xfrm>
            <a:off x="6588253" y="1045392"/>
            <a:ext cx="2097646" cy="1625364"/>
          </a:xfrm>
          <a:prstGeom prst="rect">
            <a:avLst/>
          </a:prstGeom>
        </p:spPr>
      </p:pic>
      <p:sp>
        <p:nvSpPr>
          <p:cNvPr id="16" name="Rectangle: Rounded Corners 15">
            <a:extLst>
              <a:ext uri="{FF2B5EF4-FFF2-40B4-BE49-F238E27FC236}">
                <a16:creationId xmlns:a16="http://schemas.microsoft.com/office/drawing/2014/main" id="{C18BA5DA-CB65-44F2-B439-2F59D536426D}"/>
              </a:ext>
            </a:extLst>
          </p:cNvPr>
          <p:cNvSpPr/>
          <p:nvPr/>
        </p:nvSpPr>
        <p:spPr bwMode="auto">
          <a:xfrm>
            <a:off x="6758306" y="2911172"/>
            <a:ext cx="4039932" cy="534256"/>
          </a:xfrm>
          <a:prstGeom prst="roundRect">
            <a:avLst/>
          </a:prstGeom>
          <a:noFill/>
          <a:ln w="19050" cap="flat" cmpd="sng" algn="ctr">
            <a:solidFill>
              <a:srgbClr val="BFE4E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F559F658-6F55-4D3B-8EB2-833FA07D7C8A}"/>
              </a:ext>
            </a:extLst>
          </p:cNvPr>
          <p:cNvSpPr txBox="1"/>
          <p:nvPr/>
        </p:nvSpPr>
        <p:spPr bwMode="auto">
          <a:xfrm>
            <a:off x="1624053" y="2950668"/>
            <a:ext cx="35281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   +   5   +   20   +   3</a:t>
            </a:r>
          </a:p>
        </p:txBody>
      </p:sp>
      <p:sp>
        <p:nvSpPr>
          <p:cNvPr id="13" name="TextBox 12">
            <a:extLst>
              <a:ext uri="{FF2B5EF4-FFF2-40B4-BE49-F238E27FC236}">
                <a16:creationId xmlns:a16="http://schemas.microsoft.com/office/drawing/2014/main" id="{2813CFDE-DBAB-4731-9FA5-CF00A92B5F9F}"/>
              </a:ext>
            </a:extLst>
          </p:cNvPr>
          <p:cNvSpPr txBox="1"/>
          <p:nvPr/>
        </p:nvSpPr>
        <p:spPr bwMode="auto">
          <a:xfrm>
            <a:off x="7038656" y="2950668"/>
            <a:ext cx="35281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45   +   23</a:t>
            </a:r>
          </a:p>
        </p:txBody>
      </p:sp>
      <p:sp>
        <p:nvSpPr>
          <p:cNvPr id="10" name="Title 7">
            <a:extLst>
              <a:ext uri="{FF2B5EF4-FFF2-40B4-BE49-F238E27FC236}">
                <a16:creationId xmlns:a16="http://schemas.microsoft.com/office/drawing/2014/main" id="{480BD7B8-A934-4FC6-AFB5-09A61ECC9F8B}"/>
              </a:ext>
            </a:extLst>
          </p:cNvPr>
          <p:cNvSpPr>
            <a:spLocks noGrp="1"/>
          </p:cNvSpPr>
          <p:nvPr>
            <p:ph type="title"/>
          </p:nvPr>
        </p:nvSpPr>
        <p:spPr>
          <a:xfrm>
            <a:off x="594008" y="464400"/>
            <a:ext cx="11262632" cy="426170"/>
          </a:xfrm>
        </p:spPr>
        <p:txBody>
          <a:bodyPr/>
          <a:lstStyle/>
          <a:p>
            <a:r>
              <a:rPr lang="en-GB" dirty="0"/>
              <a:t>2AS-4 Add and subtract within 100 – part 2</a:t>
            </a:r>
          </a:p>
        </p:txBody>
      </p:sp>
      <p:sp>
        <p:nvSpPr>
          <p:cNvPr id="2" name="Content Placeholder 2">
            <a:extLst>
              <a:ext uri="{FF2B5EF4-FFF2-40B4-BE49-F238E27FC236}">
                <a16:creationId xmlns:a16="http://schemas.microsoft.com/office/drawing/2014/main" id="{D69441E9-3C90-412C-A662-6A1261E615D8}"/>
              </a:ext>
            </a:extLst>
          </p:cNvPr>
          <p:cNvSpPr txBox="1">
            <a:spLocks/>
          </p:cNvSpPr>
          <p:nvPr/>
        </p:nvSpPr>
        <p:spPr>
          <a:xfrm>
            <a:off x="623888" y="3801870"/>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Compare the sets of prices.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did they have the same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numbers did you need to partition to calculate?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did we </a:t>
            </a:r>
            <a:r>
              <a:rPr kumimoji="0" lang="en-GB" sz="2000" b="0" i="1" u="none" strike="noStrike" kern="1200" cap="none" spc="0" normalizeH="0" baseline="0" noProof="0" dirty="0">
                <a:ln>
                  <a:noFill/>
                </a:ln>
                <a:solidFill>
                  <a:srgbClr val="585858"/>
                </a:solidFill>
                <a:effectLst/>
                <a:uLnTx/>
                <a:uFillTx/>
                <a:latin typeface="Arial"/>
                <a:ea typeface="+mn-ea"/>
                <a:cs typeface="+mn-cs"/>
              </a:rPr>
              <a:t>not</a:t>
            </a:r>
            <a:r>
              <a:rPr kumimoji="0" lang="en-GB" sz="2000" b="0" i="0" u="none" strike="noStrike" kern="1200" cap="none" spc="0" normalizeH="0" baseline="0" noProof="0" dirty="0">
                <a:ln>
                  <a:noFill/>
                </a:ln>
                <a:solidFill>
                  <a:srgbClr val="585858"/>
                </a:solidFill>
                <a:effectLst/>
                <a:uLnTx/>
                <a:uFillTx/>
                <a:latin typeface="Arial"/>
                <a:ea typeface="+mn-ea"/>
                <a:cs typeface="+mn-cs"/>
              </a:rPr>
              <a:t> need to partition the first set of prices?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169962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500"/>
                                        <p:tgtEl>
                                          <p:spTgt spid="6"/>
                                        </p:tgtEl>
                                      </p:cBhvr>
                                    </p:animEffect>
                                    <p:set>
                                      <p:cBhvr>
                                        <p:cTn id="29" dur="1" fill="hold">
                                          <p:stCondLst>
                                            <p:cond delay="499"/>
                                          </p:stCondLst>
                                        </p:cTn>
                                        <p:tgtEl>
                                          <p:spTgt spid="6"/>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animBg="1"/>
      <p:bldP spid="16" grpId="1" animBg="1"/>
      <p:bldP spid="4"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01DA511-987C-4DB6-B353-51E7D1DB4220}"/>
              </a:ext>
            </a:extLst>
          </p:cNvPr>
          <p:cNvSpPr txBox="1"/>
          <p:nvPr/>
        </p:nvSpPr>
        <p:spPr>
          <a:xfrm>
            <a:off x="2182199" y="4357773"/>
            <a:ext cx="2486578"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+ 20 = 60</a:t>
            </a:r>
          </a:p>
        </p:txBody>
      </p:sp>
      <p:sp>
        <p:nvSpPr>
          <p:cNvPr id="12" name="TextBox 11">
            <a:extLst>
              <a:ext uri="{FF2B5EF4-FFF2-40B4-BE49-F238E27FC236}">
                <a16:creationId xmlns:a16="http://schemas.microsoft.com/office/drawing/2014/main" id="{A7E77DF3-7E91-4C7E-96E8-551377925659}"/>
              </a:ext>
            </a:extLst>
          </p:cNvPr>
          <p:cNvSpPr txBox="1"/>
          <p:nvPr/>
        </p:nvSpPr>
        <p:spPr>
          <a:xfrm>
            <a:off x="1796281" y="1122904"/>
            <a:ext cx="3270447"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23</a:t>
            </a:r>
          </a:p>
        </p:txBody>
      </p:sp>
      <p:sp>
        <p:nvSpPr>
          <p:cNvPr id="13" name="TextBox 12">
            <a:extLst>
              <a:ext uri="{FF2B5EF4-FFF2-40B4-BE49-F238E27FC236}">
                <a16:creationId xmlns:a16="http://schemas.microsoft.com/office/drawing/2014/main" id="{63254337-6160-4A45-997F-A86E10A773AE}"/>
              </a:ext>
            </a:extLst>
          </p:cNvPr>
          <p:cNvSpPr txBox="1"/>
          <p:nvPr/>
        </p:nvSpPr>
        <p:spPr>
          <a:xfrm>
            <a:off x="2206876" y="4964249"/>
            <a:ext cx="1803699"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8</a:t>
            </a:r>
          </a:p>
        </p:txBody>
      </p:sp>
      <p:sp>
        <p:nvSpPr>
          <p:cNvPr id="14" name="TextBox 13">
            <a:extLst>
              <a:ext uri="{FF2B5EF4-FFF2-40B4-BE49-F238E27FC236}">
                <a16:creationId xmlns:a16="http://schemas.microsoft.com/office/drawing/2014/main" id="{3F0B815E-3514-479A-A664-604C27561DE7}"/>
              </a:ext>
            </a:extLst>
          </p:cNvPr>
          <p:cNvSpPr txBox="1"/>
          <p:nvPr/>
        </p:nvSpPr>
        <p:spPr>
          <a:xfrm>
            <a:off x="2206874" y="5558693"/>
            <a:ext cx="225895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 + 8 = 68</a:t>
            </a:r>
          </a:p>
        </p:txBody>
      </p:sp>
      <p:sp>
        <p:nvSpPr>
          <p:cNvPr id="5" name="Title 4">
            <a:extLst>
              <a:ext uri="{FF2B5EF4-FFF2-40B4-BE49-F238E27FC236}">
                <a16:creationId xmlns:a16="http://schemas.microsoft.com/office/drawing/2014/main" id="{EF2F42D2-3BFE-440E-A174-F50CA1FB229C}"/>
              </a:ext>
            </a:extLst>
          </p:cNvPr>
          <p:cNvSpPr>
            <a:spLocks noGrp="1"/>
          </p:cNvSpPr>
          <p:nvPr>
            <p:ph type="title"/>
          </p:nvPr>
        </p:nvSpPr>
        <p:spPr/>
        <p:txBody>
          <a:bodyPr/>
          <a:lstStyle/>
          <a:p>
            <a:r>
              <a:rPr lang="en-GB" dirty="0"/>
              <a:t>2AS-4 Add and subtract within 100 – part 2</a:t>
            </a:r>
          </a:p>
        </p:txBody>
      </p:sp>
      <p:grpSp>
        <p:nvGrpSpPr>
          <p:cNvPr id="18" name="Group 17">
            <a:extLst>
              <a:ext uri="{FF2B5EF4-FFF2-40B4-BE49-F238E27FC236}">
                <a16:creationId xmlns:a16="http://schemas.microsoft.com/office/drawing/2014/main" id="{A2D974FB-717B-442E-B782-A219EE89711E}"/>
              </a:ext>
            </a:extLst>
          </p:cNvPr>
          <p:cNvGrpSpPr/>
          <p:nvPr/>
        </p:nvGrpSpPr>
        <p:grpSpPr>
          <a:xfrm>
            <a:off x="1237649" y="1814298"/>
            <a:ext cx="1431956" cy="2405116"/>
            <a:chOff x="1052465" y="3266462"/>
            <a:chExt cx="1689655" cy="2837947"/>
          </a:xfrm>
        </p:grpSpPr>
        <p:pic>
          <p:nvPicPr>
            <p:cNvPr id="19" name="Picture 18">
              <a:extLst>
                <a:ext uri="{FF2B5EF4-FFF2-40B4-BE49-F238E27FC236}">
                  <a16:creationId xmlns:a16="http://schemas.microsoft.com/office/drawing/2014/main" id="{66F306C7-CB71-4DB3-BF87-E77B5BC48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6494" y="3266462"/>
              <a:ext cx="305626" cy="2837947"/>
            </a:xfrm>
            <a:prstGeom prst="rect">
              <a:avLst/>
            </a:prstGeom>
          </p:spPr>
        </p:pic>
        <p:pic>
          <p:nvPicPr>
            <p:cNvPr id="20" name="Picture 19">
              <a:extLst>
                <a:ext uri="{FF2B5EF4-FFF2-40B4-BE49-F238E27FC236}">
                  <a16:creationId xmlns:a16="http://schemas.microsoft.com/office/drawing/2014/main" id="{D8948C74-9BCA-4E14-AC1C-50267CB6AD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5151" y="3266462"/>
              <a:ext cx="305626" cy="2837947"/>
            </a:xfrm>
            <a:prstGeom prst="rect">
              <a:avLst/>
            </a:prstGeom>
          </p:spPr>
        </p:pic>
        <p:pic>
          <p:nvPicPr>
            <p:cNvPr id="21" name="Picture 20">
              <a:extLst>
                <a:ext uri="{FF2B5EF4-FFF2-40B4-BE49-F238E27FC236}">
                  <a16:creationId xmlns:a16="http://schemas.microsoft.com/office/drawing/2014/main" id="{75CEA971-FE1D-4C13-8207-98B1166C91F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3808" y="3266462"/>
              <a:ext cx="305626" cy="2837947"/>
            </a:xfrm>
            <a:prstGeom prst="rect">
              <a:avLst/>
            </a:prstGeom>
          </p:spPr>
        </p:pic>
        <p:pic>
          <p:nvPicPr>
            <p:cNvPr id="22" name="Picture 21">
              <a:extLst>
                <a:ext uri="{FF2B5EF4-FFF2-40B4-BE49-F238E27FC236}">
                  <a16:creationId xmlns:a16="http://schemas.microsoft.com/office/drawing/2014/main" id="{8D28B30D-BB30-41E5-9784-158C5B4419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465" y="3266462"/>
              <a:ext cx="305626" cy="2837947"/>
            </a:xfrm>
            <a:prstGeom prst="rect">
              <a:avLst/>
            </a:prstGeom>
          </p:spPr>
        </p:pic>
      </p:grpSp>
      <p:grpSp>
        <p:nvGrpSpPr>
          <p:cNvPr id="39" name="Group 38">
            <a:extLst>
              <a:ext uri="{FF2B5EF4-FFF2-40B4-BE49-F238E27FC236}">
                <a16:creationId xmlns:a16="http://schemas.microsoft.com/office/drawing/2014/main" id="{0DF694D8-0E5B-4ECE-8F77-2AE230327DAF}"/>
              </a:ext>
            </a:extLst>
          </p:cNvPr>
          <p:cNvGrpSpPr/>
          <p:nvPr/>
        </p:nvGrpSpPr>
        <p:grpSpPr>
          <a:xfrm>
            <a:off x="2808080" y="1817806"/>
            <a:ext cx="259013" cy="1591873"/>
            <a:chOff x="4453176" y="2204216"/>
            <a:chExt cx="259013" cy="1591873"/>
          </a:xfrm>
        </p:grpSpPr>
        <p:grpSp>
          <p:nvGrpSpPr>
            <p:cNvPr id="34" name="Group 33">
              <a:extLst>
                <a:ext uri="{FF2B5EF4-FFF2-40B4-BE49-F238E27FC236}">
                  <a16:creationId xmlns:a16="http://schemas.microsoft.com/office/drawing/2014/main" id="{5D03247F-8371-41E8-9071-8F7FE934B96F}"/>
                </a:ext>
              </a:extLst>
            </p:cNvPr>
            <p:cNvGrpSpPr/>
            <p:nvPr/>
          </p:nvGrpSpPr>
          <p:grpSpPr>
            <a:xfrm>
              <a:off x="4453176" y="2204216"/>
              <a:ext cx="259013" cy="925443"/>
              <a:chOff x="4453176" y="2204216"/>
              <a:chExt cx="259013" cy="925443"/>
            </a:xfrm>
          </p:grpSpPr>
          <p:pic>
            <p:nvPicPr>
              <p:cNvPr id="24" name="Picture 23" descr="A screen shot of a computer  Description automatically generated">
                <a:extLst>
                  <a:ext uri="{FF2B5EF4-FFF2-40B4-BE49-F238E27FC236}">
                    <a16:creationId xmlns:a16="http://schemas.microsoft.com/office/drawing/2014/main" id="{85644953-4E54-43CF-A1C6-AD2645304F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2204216"/>
                <a:ext cx="259013" cy="259013"/>
              </a:xfrm>
              <a:prstGeom prst="rect">
                <a:avLst/>
              </a:prstGeom>
            </p:spPr>
          </p:pic>
          <p:pic>
            <p:nvPicPr>
              <p:cNvPr id="25" name="Picture 24" descr="A screen shot of a computer  Description automatically generated">
                <a:extLst>
                  <a:ext uri="{FF2B5EF4-FFF2-40B4-BE49-F238E27FC236}">
                    <a16:creationId xmlns:a16="http://schemas.microsoft.com/office/drawing/2014/main" id="{11A54BA1-CE4F-4851-9894-5AE141F05B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2537431"/>
                <a:ext cx="259013" cy="259013"/>
              </a:xfrm>
              <a:prstGeom prst="rect">
                <a:avLst/>
              </a:prstGeom>
            </p:spPr>
          </p:pic>
          <p:pic>
            <p:nvPicPr>
              <p:cNvPr id="26" name="Picture 25" descr="A screen shot of a computer  Description automatically generated">
                <a:extLst>
                  <a:ext uri="{FF2B5EF4-FFF2-40B4-BE49-F238E27FC236}">
                    <a16:creationId xmlns:a16="http://schemas.microsoft.com/office/drawing/2014/main" id="{97B0924F-A610-4374-B15F-897F353D67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2870646"/>
                <a:ext cx="259013" cy="259013"/>
              </a:xfrm>
              <a:prstGeom prst="rect">
                <a:avLst/>
              </a:prstGeom>
            </p:spPr>
          </p:pic>
        </p:grpSp>
        <p:pic>
          <p:nvPicPr>
            <p:cNvPr id="27" name="Picture 26" descr="A screen shot of a computer  Description automatically generated">
              <a:extLst>
                <a:ext uri="{FF2B5EF4-FFF2-40B4-BE49-F238E27FC236}">
                  <a16:creationId xmlns:a16="http://schemas.microsoft.com/office/drawing/2014/main" id="{29511E91-4DED-4131-8501-EE3C19F7C8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3203860"/>
              <a:ext cx="259013" cy="259013"/>
            </a:xfrm>
            <a:prstGeom prst="rect">
              <a:avLst/>
            </a:prstGeom>
          </p:spPr>
        </p:pic>
        <p:pic>
          <p:nvPicPr>
            <p:cNvPr id="28" name="Picture 27" descr="A screen shot of a computer  Description automatically generated">
              <a:extLst>
                <a:ext uri="{FF2B5EF4-FFF2-40B4-BE49-F238E27FC236}">
                  <a16:creationId xmlns:a16="http://schemas.microsoft.com/office/drawing/2014/main" id="{6172D52B-BD97-442E-AC58-59A80A81B9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3537076"/>
              <a:ext cx="259013" cy="259013"/>
            </a:xfrm>
            <a:prstGeom prst="rect">
              <a:avLst/>
            </a:prstGeom>
          </p:spPr>
        </p:pic>
      </p:grpSp>
      <p:grpSp>
        <p:nvGrpSpPr>
          <p:cNvPr id="40" name="Group 39">
            <a:extLst>
              <a:ext uri="{FF2B5EF4-FFF2-40B4-BE49-F238E27FC236}">
                <a16:creationId xmlns:a16="http://schemas.microsoft.com/office/drawing/2014/main" id="{CDA1D91D-1560-44E0-AC14-C91BAE8546E6}"/>
              </a:ext>
            </a:extLst>
          </p:cNvPr>
          <p:cNvGrpSpPr/>
          <p:nvPr/>
        </p:nvGrpSpPr>
        <p:grpSpPr>
          <a:xfrm>
            <a:off x="4255015" y="1817635"/>
            <a:ext cx="649994" cy="2405116"/>
            <a:chOff x="5755626" y="2204046"/>
            <a:chExt cx="649994" cy="2405116"/>
          </a:xfrm>
        </p:grpSpPr>
        <p:pic>
          <p:nvPicPr>
            <p:cNvPr id="31" name="Picture 30">
              <a:extLst>
                <a:ext uri="{FF2B5EF4-FFF2-40B4-BE49-F238E27FC236}">
                  <a16:creationId xmlns:a16="http://schemas.microsoft.com/office/drawing/2014/main" id="{13CC3845-5074-4D08-A2D7-45C4FD30B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6607" y="2204046"/>
              <a:ext cx="259013" cy="2405116"/>
            </a:xfrm>
            <a:prstGeom prst="rect">
              <a:avLst/>
            </a:prstGeom>
          </p:spPr>
        </p:pic>
        <p:pic>
          <p:nvPicPr>
            <p:cNvPr id="32" name="Picture 31">
              <a:extLst>
                <a:ext uri="{FF2B5EF4-FFF2-40B4-BE49-F238E27FC236}">
                  <a16:creationId xmlns:a16="http://schemas.microsoft.com/office/drawing/2014/main" id="{3E31B609-C2FC-4426-9D46-95E97F8BD1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5626" y="2204046"/>
              <a:ext cx="259013" cy="2405116"/>
            </a:xfrm>
            <a:prstGeom prst="rect">
              <a:avLst/>
            </a:prstGeom>
          </p:spPr>
        </p:pic>
      </p:grpSp>
      <p:grpSp>
        <p:nvGrpSpPr>
          <p:cNvPr id="35" name="Group 34">
            <a:extLst>
              <a:ext uri="{FF2B5EF4-FFF2-40B4-BE49-F238E27FC236}">
                <a16:creationId xmlns:a16="http://schemas.microsoft.com/office/drawing/2014/main" id="{68D84009-AE5A-4422-9A3C-9BCA34EB3EBF}"/>
              </a:ext>
            </a:extLst>
          </p:cNvPr>
          <p:cNvGrpSpPr/>
          <p:nvPr/>
        </p:nvGrpSpPr>
        <p:grpSpPr>
          <a:xfrm>
            <a:off x="5035628" y="1817806"/>
            <a:ext cx="259013" cy="925443"/>
            <a:chOff x="4453176" y="2204216"/>
            <a:chExt cx="259013" cy="925443"/>
          </a:xfrm>
        </p:grpSpPr>
        <p:pic>
          <p:nvPicPr>
            <p:cNvPr id="36" name="Picture 35" descr="A screen shot of a computer  Description automatically generated">
              <a:extLst>
                <a:ext uri="{FF2B5EF4-FFF2-40B4-BE49-F238E27FC236}">
                  <a16:creationId xmlns:a16="http://schemas.microsoft.com/office/drawing/2014/main" id="{08B24576-4BF1-4EFA-93C7-F19176C3AF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2204216"/>
              <a:ext cx="259013" cy="259013"/>
            </a:xfrm>
            <a:prstGeom prst="rect">
              <a:avLst/>
            </a:prstGeom>
          </p:spPr>
        </p:pic>
        <p:pic>
          <p:nvPicPr>
            <p:cNvPr id="37" name="Picture 36" descr="A screen shot of a computer  Description automatically generated">
              <a:extLst>
                <a:ext uri="{FF2B5EF4-FFF2-40B4-BE49-F238E27FC236}">
                  <a16:creationId xmlns:a16="http://schemas.microsoft.com/office/drawing/2014/main" id="{0B936EE2-E90F-422F-95DD-A9A3F5012E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2537431"/>
              <a:ext cx="259013" cy="259013"/>
            </a:xfrm>
            <a:prstGeom prst="rect">
              <a:avLst/>
            </a:prstGeom>
          </p:spPr>
        </p:pic>
        <p:pic>
          <p:nvPicPr>
            <p:cNvPr id="38" name="Picture 37" descr="A screen shot of a computer  Description automatically generated">
              <a:extLst>
                <a:ext uri="{FF2B5EF4-FFF2-40B4-BE49-F238E27FC236}">
                  <a16:creationId xmlns:a16="http://schemas.microsoft.com/office/drawing/2014/main" id="{7AE661EE-FC5D-4B80-80BD-5FC01302D0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453176" y="2870646"/>
              <a:ext cx="259013" cy="259013"/>
            </a:xfrm>
            <a:prstGeom prst="rect">
              <a:avLst/>
            </a:prstGeom>
          </p:spPr>
        </p:pic>
      </p:grpSp>
      <p:sp>
        <p:nvSpPr>
          <p:cNvPr id="4" name="Content Placeholder 2">
            <a:extLst>
              <a:ext uri="{FF2B5EF4-FFF2-40B4-BE49-F238E27FC236}">
                <a16:creationId xmlns:a16="http://schemas.microsoft.com/office/drawing/2014/main" id="{48323C61-9C91-49B3-869B-93B62B017E88}"/>
              </a:ext>
            </a:extLst>
          </p:cNvPr>
          <p:cNvSpPr txBox="1">
            <a:spLocks/>
          </p:cNvSpPr>
          <p:nvPr/>
        </p:nvSpPr>
        <p:spPr>
          <a:xfrm>
            <a:off x="6192012" y="1557338"/>
            <a:ext cx="5390389" cy="307365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make these numbers with your own equipment?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partition them and record the calculation to add the tens parts? Then do the same with the ones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total when you combine the tens and the ones?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10C40AE1-ED6B-4FF6-B73E-2EE963F31DDB}"/>
              </a:ext>
            </a:extLst>
          </p:cNvPr>
          <p:cNvSpPr txBox="1"/>
          <p:nvPr/>
        </p:nvSpPr>
        <p:spPr>
          <a:xfrm>
            <a:off x="6096000" y="4850807"/>
            <a:ext cx="5276850"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can partition both addends to help us add efficiently.</a:t>
            </a:r>
          </a:p>
        </p:txBody>
      </p:sp>
    </p:spTree>
    <p:custDataLst>
      <p:tags r:id="rId1"/>
    </p:custDataLst>
    <p:extLst>
      <p:ext uri="{BB962C8B-B14F-4D97-AF65-F5344CB8AC3E}">
        <p14:creationId xmlns:p14="http://schemas.microsoft.com/office/powerpoint/2010/main" val="32605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54167E-6 -4.81481E-6 L -0.03177 -0.00115 " pathEditMode="relative" rAng="0" ptsTypes="AA">
                                      <p:cBhvr>
                                        <p:cTn id="6" dur="2000" fill="hold"/>
                                        <p:tgtEl>
                                          <p:spTgt spid="18"/>
                                        </p:tgtEl>
                                        <p:attrNameLst>
                                          <p:attrName>ppt_x</p:attrName>
                                          <p:attrName>ppt_y</p:attrName>
                                        </p:attrNameLst>
                                      </p:cBhvr>
                                      <p:rCtr x="-1589" y="-69"/>
                                    </p:animMotion>
                                  </p:childTnLst>
                                </p:cTn>
                              </p:par>
                              <p:par>
                                <p:cTn id="7" presetID="42" presetClass="path" presetSubtype="0" accel="50000" decel="50000" fill="hold" nodeType="withEffect">
                                  <p:stCondLst>
                                    <p:cond delay="0"/>
                                  </p:stCondLst>
                                  <p:childTnLst>
                                    <p:animMotion origin="layout" path="M -1.04167E-6 2.22222E-6 L -0.15039 -0.00047 " pathEditMode="relative" rAng="0" ptsTypes="AA">
                                      <p:cBhvr>
                                        <p:cTn id="8" dur="2000" fill="hold"/>
                                        <p:tgtEl>
                                          <p:spTgt spid="40"/>
                                        </p:tgtEl>
                                        <p:attrNameLst>
                                          <p:attrName>ppt_x</p:attrName>
                                          <p:attrName>ppt_y</p:attrName>
                                        </p:attrNameLst>
                                      </p:cBhvr>
                                      <p:rCtr x="-7526" y="-23"/>
                                    </p:animMotion>
                                  </p:childTnLst>
                                </p:cTn>
                              </p:par>
                              <p:par>
                                <p:cTn id="9" presetID="42" presetClass="path" presetSubtype="0" accel="50000" decel="50000" fill="hold" nodeType="withEffect">
                                  <p:stCondLst>
                                    <p:cond delay="0"/>
                                  </p:stCondLst>
                                  <p:childTnLst>
                                    <p:animMotion origin="layout" path="M 4.58333E-6 1.48148E-6 L 0.15091 -0.00093 " pathEditMode="relative" rAng="0" ptsTypes="AA">
                                      <p:cBhvr>
                                        <p:cTn id="10" dur="2000" fill="hold"/>
                                        <p:tgtEl>
                                          <p:spTgt spid="39"/>
                                        </p:tgtEl>
                                        <p:attrNameLst>
                                          <p:attrName>ppt_x</p:attrName>
                                          <p:attrName>ppt_y</p:attrName>
                                        </p:attrNameLst>
                                      </p:cBhvr>
                                      <p:rCtr x="7539" y="-46"/>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26" presetClass="emph" presetSubtype="0" fill="hold" nodeType="withEffect">
                                  <p:stCondLst>
                                    <p:cond delay="0"/>
                                  </p:stCondLst>
                                  <p:childTnLst>
                                    <p:animEffect transition="out" filter="fade">
                                      <p:cBhvr>
                                        <p:cTn id="16" dur="500" tmFilter="0, 0; .2, .5; .8, .5; 1, 0"/>
                                        <p:tgtEl>
                                          <p:spTgt spid="18"/>
                                        </p:tgtEl>
                                      </p:cBhvr>
                                    </p:animEffect>
                                    <p:animScale>
                                      <p:cBhvr>
                                        <p:cTn id="17" dur="250" autoRev="1" fill="hold"/>
                                        <p:tgtEl>
                                          <p:spTgt spid="1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40"/>
                                        </p:tgtEl>
                                      </p:cBhvr>
                                    </p:animEffect>
                                    <p:animScale>
                                      <p:cBhvr>
                                        <p:cTn id="20" dur="250" autoRev="1" fill="hold"/>
                                        <p:tgtEl>
                                          <p:spTgt spid="40"/>
                                        </p:tgtEl>
                                      </p:cBhvr>
                                      <p:by x="105000" y="105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26" presetClass="emph" presetSubtype="0" fill="hold" nodeType="withEffect">
                                  <p:stCondLst>
                                    <p:cond delay="0"/>
                                  </p:stCondLst>
                                  <p:childTnLst>
                                    <p:animEffect transition="out" filter="fade">
                                      <p:cBhvr>
                                        <p:cTn id="26" dur="500" tmFilter="0, 0; .2, .5; .8, .5; 1, 0"/>
                                        <p:tgtEl>
                                          <p:spTgt spid="39"/>
                                        </p:tgtEl>
                                      </p:cBhvr>
                                    </p:animEffect>
                                    <p:animScale>
                                      <p:cBhvr>
                                        <p:cTn id="27" dur="250" autoRev="1" fill="hold"/>
                                        <p:tgtEl>
                                          <p:spTgt spid="39"/>
                                        </p:tgtEl>
                                      </p:cBhvr>
                                      <p:by x="105000" y="105000"/>
                                    </p:animScale>
                                  </p:childTnLst>
                                </p:cTn>
                              </p:par>
                              <p:par>
                                <p:cTn id="28" presetID="26" presetClass="emph" presetSubtype="0" fill="hold" nodeType="withEffect">
                                  <p:stCondLst>
                                    <p:cond delay="0"/>
                                  </p:stCondLst>
                                  <p:childTnLst>
                                    <p:animEffect transition="out" filter="fade">
                                      <p:cBhvr>
                                        <p:cTn id="29" dur="500" tmFilter="0, 0; .2, .5; .8, .5; 1, 0"/>
                                        <p:tgtEl>
                                          <p:spTgt spid="35"/>
                                        </p:tgtEl>
                                      </p:cBhvr>
                                    </p:animEffect>
                                    <p:animScale>
                                      <p:cBhvr>
                                        <p:cTn id="30" dur="250" autoRev="1" fill="hold"/>
                                        <p:tgtEl>
                                          <p:spTgt spid="35"/>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26" presetClass="emph" presetSubtype="0" fill="hold" nodeType="withEffect">
                                  <p:stCondLst>
                                    <p:cond delay="0"/>
                                  </p:stCondLst>
                                  <p:childTnLst>
                                    <p:animEffect transition="out" filter="fade">
                                      <p:cBhvr>
                                        <p:cTn id="36" dur="500" tmFilter="0, 0; .2, .5; .8, .5; 1, 0"/>
                                        <p:tgtEl>
                                          <p:spTgt spid="18"/>
                                        </p:tgtEl>
                                      </p:cBhvr>
                                    </p:animEffect>
                                    <p:animScale>
                                      <p:cBhvr>
                                        <p:cTn id="37" dur="250" autoRev="1" fill="hold"/>
                                        <p:tgtEl>
                                          <p:spTgt spid="18"/>
                                        </p:tgtEl>
                                      </p:cBhvr>
                                      <p:by x="105000" y="105000"/>
                                    </p:animScale>
                                  </p:childTnLst>
                                </p:cTn>
                              </p:par>
                              <p:par>
                                <p:cTn id="38" presetID="26" presetClass="emph" presetSubtype="0" fill="hold" nodeType="withEffect">
                                  <p:stCondLst>
                                    <p:cond delay="0"/>
                                  </p:stCondLst>
                                  <p:childTnLst>
                                    <p:animEffect transition="out" filter="fade">
                                      <p:cBhvr>
                                        <p:cTn id="39" dur="500" tmFilter="0, 0; .2, .5; .8, .5; 1, 0"/>
                                        <p:tgtEl>
                                          <p:spTgt spid="40"/>
                                        </p:tgtEl>
                                      </p:cBhvr>
                                    </p:animEffect>
                                    <p:animScale>
                                      <p:cBhvr>
                                        <p:cTn id="40" dur="250" autoRev="1" fill="hold"/>
                                        <p:tgtEl>
                                          <p:spTgt spid="40"/>
                                        </p:tgtEl>
                                      </p:cBhvr>
                                      <p:by x="105000" y="105000"/>
                                    </p:animScale>
                                  </p:childTnLst>
                                </p:cTn>
                              </p:par>
                            </p:childTnLst>
                          </p:cTn>
                        </p:par>
                        <p:par>
                          <p:cTn id="41" fill="hold">
                            <p:stCondLst>
                              <p:cond delay="500"/>
                            </p:stCondLst>
                            <p:childTnLst>
                              <p:par>
                                <p:cTn id="42" presetID="26" presetClass="emph" presetSubtype="0" fill="hold" nodeType="afterEffect">
                                  <p:stCondLst>
                                    <p:cond delay="0"/>
                                  </p:stCondLst>
                                  <p:childTnLst>
                                    <p:animEffect transition="out" filter="fade">
                                      <p:cBhvr>
                                        <p:cTn id="43" dur="500" tmFilter="0, 0; .2, .5; .8, .5; 1, 0"/>
                                        <p:tgtEl>
                                          <p:spTgt spid="39"/>
                                        </p:tgtEl>
                                      </p:cBhvr>
                                    </p:animEffect>
                                    <p:animScale>
                                      <p:cBhvr>
                                        <p:cTn id="44" dur="250" autoRev="1" fill="hold"/>
                                        <p:tgtEl>
                                          <p:spTgt spid="39"/>
                                        </p:tgtEl>
                                      </p:cBhvr>
                                      <p:by x="105000" y="105000"/>
                                    </p:animScale>
                                  </p:childTnLst>
                                </p:cTn>
                              </p:par>
                              <p:par>
                                <p:cTn id="45" presetID="26" presetClass="emph" presetSubtype="0" fill="hold" nodeType="withEffect">
                                  <p:stCondLst>
                                    <p:cond delay="0"/>
                                  </p:stCondLst>
                                  <p:childTnLst>
                                    <p:animEffect transition="out" filter="fade">
                                      <p:cBhvr>
                                        <p:cTn id="46" dur="500" tmFilter="0, 0; .2, .5; .8, .5; 1, 0"/>
                                        <p:tgtEl>
                                          <p:spTgt spid="35"/>
                                        </p:tgtEl>
                                      </p:cBhvr>
                                    </p:animEffect>
                                    <p:animScale>
                                      <p:cBhvr>
                                        <p:cTn id="47"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82" descr="A picture containing window, clock, crossword puzzle, indoor  Description generated with very high confidence">
            <a:extLst>
              <a:ext uri="{FF2B5EF4-FFF2-40B4-BE49-F238E27FC236}">
                <a16:creationId xmlns:a16="http://schemas.microsoft.com/office/drawing/2014/main" id="{7EA037AB-7A71-447E-AF97-5FFB563674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83631" y="3238762"/>
            <a:ext cx="146745" cy="139545"/>
          </a:xfrm>
          <a:prstGeom prst="rect">
            <a:avLst/>
          </a:prstGeom>
        </p:spPr>
      </p:pic>
      <p:pic>
        <p:nvPicPr>
          <p:cNvPr id="84" name="Picture 83" descr="A picture containing window, clock, crossword puzzle, indoor  Description generated with very high confidence">
            <a:extLst>
              <a:ext uri="{FF2B5EF4-FFF2-40B4-BE49-F238E27FC236}">
                <a16:creationId xmlns:a16="http://schemas.microsoft.com/office/drawing/2014/main" id="{53E3D3EA-26A9-4255-9F7F-2EE4FCA5D39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91180" y="3378306"/>
            <a:ext cx="146745" cy="113842"/>
          </a:xfrm>
          <a:prstGeom prst="rect">
            <a:avLst/>
          </a:prstGeom>
        </p:spPr>
      </p:pic>
      <p:pic>
        <p:nvPicPr>
          <p:cNvPr id="85" name="Picture 84" descr="A picture containing window, clock, crossword puzzle, indoor  Description generated with very high confidence">
            <a:extLst>
              <a:ext uri="{FF2B5EF4-FFF2-40B4-BE49-F238E27FC236}">
                <a16:creationId xmlns:a16="http://schemas.microsoft.com/office/drawing/2014/main" id="{8077F261-6E68-49C0-BE91-951F70C82F9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91179" y="3499631"/>
            <a:ext cx="146745" cy="113842"/>
          </a:xfrm>
          <a:prstGeom prst="rect">
            <a:avLst/>
          </a:prstGeom>
        </p:spPr>
      </p:pic>
      <p:pic>
        <p:nvPicPr>
          <p:cNvPr id="86" name="Picture 85" descr="A picture containing window, clock, crossword puzzle, indoor  Description generated with very high confidence">
            <a:extLst>
              <a:ext uri="{FF2B5EF4-FFF2-40B4-BE49-F238E27FC236}">
                <a16:creationId xmlns:a16="http://schemas.microsoft.com/office/drawing/2014/main" id="{F5C9F719-5377-499C-815D-F0041A398A6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691180" y="3627022"/>
            <a:ext cx="146745" cy="103217"/>
          </a:xfrm>
          <a:prstGeom prst="rect">
            <a:avLst/>
          </a:prstGeom>
        </p:spPr>
      </p:pic>
      <p:pic>
        <p:nvPicPr>
          <p:cNvPr id="87" name="Picture 86" descr="A picture containing window, clock, crossword puzzle, indoor  Description generated with very high confidence">
            <a:extLst>
              <a:ext uri="{FF2B5EF4-FFF2-40B4-BE49-F238E27FC236}">
                <a16:creationId xmlns:a16="http://schemas.microsoft.com/office/drawing/2014/main" id="{F419ADF1-A13A-42CA-8872-613AC3B2493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691179" y="3740754"/>
            <a:ext cx="146745" cy="124855"/>
          </a:xfrm>
          <a:prstGeom prst="rect">
            <a:avLst/>
          </a:prstGeom>
        </p:spPr>
      </p:pic>
      <p:pic>
        <p:nvPicPr>
          <p:cNvPr id="88" name="Picture 87" descr="A picture containing window, clock, crossword puzzle, indoor  Description generated with very high confidence">
            <a:extLst>
              <a:ext uri="{FF2B5EF4-FFF2-40B4-BE49-F238E27FC236}">
                <a16:creationId xmlns:a16="http://schemas.microsoft.com/office/drawing/2014/main" id="{510A6DD7-C2DD-4D6A-A65B-A40ED19B657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845473" y="3238579"/>
            <a:ext cx="126733" cy="140963"/>
          </a:xfrm>
          <a:prstGeom prst="rect">
            <a:avLst/>
          </a:prstGeom>
        </p:spPr>
      </p:pic>
      <p:pic>
        <p:nvPicPr>
          <p:cNvPr id="99" name="Picture 98" descr="A picture containing window, clock, crossword puzzle, indoor  Description generated with very high confidence">
            <a:extLst>
              <a:ext uri="{FF2B5EF4-FFF2-40B4-BE49-F238E27FC236}">
                <a16:creationId xmlns:a16="http://schemas.microsoft.com/office/drawing/2014/main" id="{0C0FD0EE-5BD8-4554-A412-4487D440337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249727" y="4681471"/>
            <a:ext cx="319196" cy="1074286"/>
          </a:xfrm>
          <a:prstGeom prst="rect">
            <a:avLst/>
          </a:prstGeom>
        </p:spPr>
      </p:pic>
      <p:pic>
        <p:nvPicPr>
          <p:cNvPr id="100" name="Picture 99" descr="A picture containing window, clock, crossword puzzle, indoor  Description generated with very high confidence">
            <a:extLst>
              <a:ext uri="{FF2B5EF4-FFF2-40B4-BE49-F238E27FC236}">
                <a16:creationId xmlns:a16="http://schemas.microsoft.com/office/drawing/2014/main" id="{7DB77D8C-9681-40EE-A594-6B67FD18A4F7}"/>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1515036" y="4681471"/>
            <a:ext cx="450944" cy="1074286"/>
          </a:xfrm>
          <a:prstGeom prst="rect">
            <a:avLst/>
          </a:prstGeom>
        </p:spPr>
      </p:pic>
      <p:pic>
        <p:nvPicPr>
          <p:cNvPr id="37" name="Picture 36">
            <a:extLst>
              <a:ext uri="{FF2B5EF4-FFF2-40B4-BE49-F238E27FC236}">
                <a16:creationId xmlns:a16="http://schemas.microsoft.com/office/drawing/2014/main" id="{B8A79A37-CC2C-4A27-A5E8-FDE0CEF7B3B4}"/>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1609041" y="3151224"/>
            <a:ext cx="444086" cy="1081517"/>
          </a:xfrm>
          <a:prstGeom prst="rect">
            <a:avLst/>
          </a:prstGeom>
        </p:spPr>
      </p:pic>
      <p:pic>
        <p:nvPicPr>
          <p:cNvPr id="38" name="Picture 37">
            <a:extLst>
              <a:ext uri="{FF2B5EF4-FFF2-40B4-BE49-F238E27FC236}">
                <a16:creationId xmlns:a16="http://schemas.microsoft.com/office/drawing/2014/main" id="{08916757-C8A7-46CD-9DB3-97F35218CEA2}"/>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797595" y="3151224"/>
            <a:ext cx="429098" cy="1081517"/>
          </a:xfrm>
          <a:prstGeom prst="rect">
            <a:avLst/>
          </a:prstGeom>
        </p:spPr>
      </p:pic>
      <p:pic>
        <p:nvPicPr>
          <p:cNvPr id="27" name="Picture 26">
            <a:extLst>
              <a:ext uri="{FF2B5EF4-FFF2-40B4-BE49-F238E27FC236}">
                <a16:creationId xmlns:a16="http://schemas.microsoft.com/office/drawing/2014/main" id="{6EFA70DC-40C6-49AF-B62F-0056426A1DA8}"/>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3246777" y="3151224"/>
            <a:ext cx="541867" cy="1081517"/>
          </a:xfrm>
          <a:prstGeom prst="rect">
            <a:avLst/>
          </a:prstGeom>
        </p:spPr>
      </p:pic>
      <p:pic>
        <p:nvPicPr>
          <p:cNvPr id="8" name="Picture 7">
            <a:extLst>
              <a:ext uri="{FF2B5EF4-FFF2-40B4-BE49-F238E27FC236}">
                <a16:creationId xmlns:a16="http://schemas.microsoft.com/office/drawing/2014/main" id="{949E06B5-6809-48CF-9CF8-912853301AEF}"/>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1248134" y="3151224"/>
            <a:ext cx="353359" cy="1081517"/>
          </a:xfrm>
          <a:prstGeom prst="rect">
            <a:avLst/>
          </a:prstGeom>
        </p:spPr>
      </p:pic>
      <p:sp>
        <p:nvSpPr>
          <p:cNvPr id="7" name="Title 6">
            <a:extLst>
              <a:ext uri="{FF2B5EF4-FFF2-40B4-BE49-F238E27FC236}">
                <a16:creationId xmlns:a16="http://schemas.microsoft.com/office/drawing/2014/main" id="{EEF580EA-0FA6-4242-8CBE-6A3CB04CDAC8}"/>
              </a:ext>
            </a:extLst>
          </p:cNvPr>
          <p:cNvSpPr>
            <a:spLocks noGrp="1"/>
          </p:cNvSpPr>
          <p:nvPr>
            <p:ph type="title"/>
          </p:nvPr>
        </p:nvSpPr>
        <p:spPr/>
        <p:txBody>
          <a:bodyPr/>
          <a:lstStyle/>
          <a:p>
            <a:r>
              <a:rPr lang="en-GB" dirty="0"/>
              <a:t>2AS-4 Add and subtract within 100 – part 2</a:t>
            </a:r>
          </a:p>
        </p:txBody>
      </p:sp>
      <p:pic>
        <p:nvPicPr>
          <p:cNvPr id="13" name="Picture 12" descr="A picture containing parking  Description generated with high confidence">
            <a:extLst>
              <a:ext uri="{FF2B5EF4-FFF2-40B4-BE49-F238E27FC236}">
                <a16:creationId xmlns:a16="http://schemas.microsoft.com/office/drawing/2014/main" id="{CCBFA735-6E1E-459A-A781-F65A2DE36A2F}"/>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3219569" y="1383379"/>
            <a:ext cx="1281036" cy="1031993"/>
          </a:xfrm>
          <a:prstGeom prst="rect">
            <a:avLst/>
          </a:prstGeom>
        </p:spPr>
      </p:pic>
      <p:pic>
        <p:nvPicPr>
          <p:cNvPr id="14" name="Picture 13" descr="A picture containing parking  Description generated with high confidence">
            <a:extLst>
              <a:ext uri="{FF2B5EF4-FFF2-40B4-BE49-F238E27FC236}">
                <a16:creationId xmlns:a16="http://schemas.microsoft.com/office/drawing/2014/main" id="{2B695743-D4A8-4CFA-A952-0769E0A18780}"/>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r="-830"/>
          <a:stretch/>
        </p:blipFill>
        <p:spPr>
          <a:xfrm>
            <a:off x="1205279" y="1364755"/>
            <a:ext cx="1070457" cy="1031993"/>
          </a:xfrm>
          <a:prstGeom prst="rect">
            <a:avLst/>
          </a:prstGeom>
        </p:spPr>
      </p:pic>
      <p:pic>
        <p:nvPicPr>
          <p:cNvPr id="4" name="Picture 3">
            <a:extLst>
              <a:ext uri="{FF2B5EF4-FFF2-40B4-BE49-F238E27FC236}">
                <a16:creationId xmlns:a16="http://schemas.microsoft.com/office/drawing/2014/main" id="{875D8572-21D5-48DB-A8BE-4E58EAF77E87}"/>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794308" y="2721408"/>
            <a:ext cx="1173260" cy="316083"/>
          </a:xfrm>
          <a:prstGeom prst="rect">
            <a:avLst/>
          </a:prstGeom>
        </p:spPr>
      </p:pic>
      <p:pic>
        <p:nvPicPr>
          <p:cNvPr id="6" name="Picture 5" descr="A picture containing window, clock, crossword puzzle, indoor  Description generated with very high confidence">
            <a:extLst>
              <a:ext uri="{FF2B5EF4-FFF2-40B4-BE49-F238E27FC236}">
                <a16:creationId xmlns:a16="http://schemas.microsoft.com/office/drawing/2014/main" id="{BAB1FBF6-B72E-4C1D-B810-5D1D9A3CFA6A}"/>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251182" y="3239814"/>
            <a:ext cx="319196" cy="1074286"/>
          </a:xfrm>
          <a:prstGeom prst="rect">
            <a:avLst/>
          </a:prstGeom>
        </p:spPr>
      </p:pic>
      <p:pic>
        <p:nvPicPr>
          <p:cNvPr id="24" name="Picture 23" descr="A picture containing window, clock, crossword puzzle, indoor  Description generated with very high confidence">
            <a:extLst>
              <a:ext uri="{FF2B5EF4-FFF2-40B4-BE49-F238E27FC236}">
                <a16:creationId xmlns:a16="http://schemas.microsoft.com/office/drawing/2014/main" id="{CFC624E1-7714-46BC-B92C-79DFD9D0489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291134" y="3239814"/>
            <a:ext cx="450944" cy="1074286"/>
          </a:xfrm>
          <a:prstGeom prst="rect">
            <a:avLst/>
          </a:prstGeom>
        </p:spPr>
      </p:pic>
      <p:pic>
        <p:nvPicPr>
          <p:cNvPr id="10" name="Picture 9" descr="A picture containing window, clock, indoor  Description generated with very high confidence">
            <a:extLst>
              <a:ext uri="{FF2B5EF4-FFF2-40B4-BE49-F238E27FC236}">
                <a16:creationId xmlns:a16="http://schemas.microsoft.com/office/drawing/2014/main" id="{BED8541F-1196-425F-9318-ECCCC89AE177}"/>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1358714" y="4215808"/>
            <a:ext cx="128480" cy="415461"/>
          </a:xfrm>
          <a:prstGeom prst="rect">
            <a:avLst/>
          </a:prstGeom>
        </p:spPr>
      </p:pic>
      <p:cxnSp>
        <p:nvCxnSpPr>
          <p:cNvPr id="30" name="Straight Arrow Connector 29">
            <a:extLst>
              <a:ext uri="{FF2B5EF4-FFF2-40B4-BE49-F238E27FC236}">
                <a16:creationId xmlns:a16="http://schemas.microsoft.com/office/drawing/2014/main" id="{08741279-8635-40FD-8061-AEE0AABE8C3B}"/>
              </a:ext>
            </a:extLst>
          </p:cNvPr>
          <p:cNvCxnSpPr>
            <a:cxnSpLocks/>
          </p:cNvCxnSpPr>
          <p:nvPr/>
        </p:nvCxnSpPr>
        <p:spPr bwMode="auto">
          <a:xfrm flipH="1">
            <a:off x="1640155" y="4211353"/>
            <a:ext cx="1890256" cy="394509"/>
          </a:xfrm>
          <a:prstGeom prst="straightConnector1">
            <a:avLst/>
          </a:prstGeom>
          <a:noFill/>
          <a:ln w="12700" cap="flat" cmpd="sng" algn="ctr">
            <a:solidFill>
              <a:srgbClr val="02628C"/>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2" name="Picture 31" descr="A picture containing window, clock, crossword puzzle, indoor  Description generated with very high confidence">
            <a:extLst>
              <a:ext uri="{FF2B5EF4-FFF2-40B4-BE49-F238E27FC236}">
                <a16:creationId xmlns:a16="http://schemas.microsoft.com/office/drawing/2014/main" id="{5D16C0EF-E5C6-47E2-9777-70FA330F6D8C}"/>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833001" y="3238580"/>
            <a:ext cx="149320" cy="139545"/>
          </a:xfrm>
          <a:prstGeom prst="rect">
            <a:avLst/>
          </a:prstGeom>
        </p:spPr>
      </p:pic>
      <p:pic>
        <p:nvPicPr>
          <p:cNvPr id="33" name="Picture 32" descr="A picture containing window, clock, crossword puzzle, indoor  Description generated with very high confidence">
            <a:extLst>
              <a:ext uri="{FF2B5EF4-FFF2-40B4-BE49-F238E27FC236}">
                <a16:creationId xmlns:a16="http://schemas.microsoft.com/office/drawing/2014/main" id="{BA1A2379-43B4-418A-89FE-430B233EAE56}"/>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251182" y="3238579"/>
            <a:ext cx="319196" cy="1074286"/>
          </a:xfrm>
          <a:prstGeom prst="rect">
            <a:avLst/>
          </a:prstGeom>
        </p:spPr>
      </p:pic>
      <p:pic>
        <p:nvPicPr>
          <p:cNvPr id="34" name="Picture 33" descr="A picture containing window, clock, crossword puzzle, indoor  Description generated with very high confidence">
            <a:extLst>
              <a:ext uri="{FF2B5EF4-FFF2-40B4-BE49-F238E27FC236}">
                <a16:creationId xmlns:a16="http://schemas.microsoft.com/office/drawing/2014/main" id="{17E753D9-5216-4E54-B10F-B016D14BA53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3291134" y="3238579"/>
            <a:ext cx="450944" cy="1074286"/>
          </a:xfrm>
          <a:prstGeom prst="rect">
            <a:avLst/>
          </a:prstGeom>
        </p:spPr>
      </p:pic>
      <p:pic>
        <p:nvPicPr>
          <p:cNvPr id="35" name="Picture 34">
            <a:extLst>
              <a:ext uri="{FF2B5EF4-FFF2-40B4-BE49-F238E27FC236}">
                <a16:creationId xmlns:a16="http://schemas.microsoft.com/office/drawing/2014/main" id="{30C7867F-A2B8-44FC-9DE7-4C1BA1EB39F3}"/>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1061443" y="5790212"/>
            <a:ext cx="876961" cy="316083"/>
          </a:xfrm>
          <a:prstGeom prst="rect">
            <a:avLst/>
          </a:prstGeom>
        </p:spPr>
      </p:pic>
      <p:pic>
        <p:nvPicPr>
          <p:cNvPr id="36" name="Picture 35" descr="A screen shot of a window  Description generated with high confidence">
            <a:extLst>
              <a:ext uri="{FF2B5EF4-FFF2-40B4-BE49-F238E27FC236}">
                <a16:creationId xmlns:a16="http://schemas.microsoft.com/office/drawing/2014/main" id="{27B29987-50EB-4087-91D1-1D3CCF6E5B75}"/>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a:stretch/>
        </p:blipFill>
        <p:spPr>
          <a:xfrm>
            <a:off x="2521790" y="5603455"/>
            <a:ext cx="339684" cy="569877"/>
          </a:xfrm>
          <a:prstGeom prst="rect">
            <a:avLst/>
          </a:prstGeom>
        </p:spPr>
      </p:pic>
      <p:pic>
        <p:nvPicPr>
          <p:cNvPr id="47" name="Picture 46" descr="A picture containing window, clock, crossword puzzle, indoor  Description generated with very high confidence">
            <a:extLst>
              <a:ext uri="{FF2B5EF4-FFF2-40B4-BE49-F238E27FC236}">
                <a16:creationId xmlns:a16="http://schemas.microsoft.com/office/drawing/2014/main" id="{325109DA-ABD2-40C4-90F2-232D3E4B5CF3}"/>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3833001" y="3378124"/>
            <a:ext cx="149320" cy="124358"/>
          </a:xfrm>
          <a:prstGeom prst="rect">
            <a:avLst/>
          </a:prstGeom>
        </p:spPr>
      </p:pic>
      <p:pic>
        <p:nvPicPr>
          <p:cNvPr id="48" name="Picture 47" descr="A picture containing window, clock, crossword puzzle, indoor  Description generated with very high confidence">
            <a:extLst>
              <a:ext uri="{FF2B5EF4-FFF2-40B4-BE49-F238E27FC236}">
                <a16:creationId xmlns:a16="http://schemas.microsoft.com/office/drawing/2014/main" id="{1A001282-F667-4F20-B824-B059B5F1992D}"/>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3833001" y="3502482"/>
            <a:ext cx="149320" cy="113842"/>
          </a:xfrm>
          <a:prstGeom prst="rect">
            <a:avLst/>
          </a:prstGeom>
        </p:spPr>
      </p:pic>
      <p:pic>
        <p:nvPicPr>
          <p:cNvPr id="49" name="Picture 48" descr="A picture containing window, clock, crossword puzzle, indoor  Description generated with very high confidence">
            <a:extLst>
              <a:ext uri="{FF2B5EF4-FFF2-40B4-BE49-F238E27FC236}">
                <a16:creationId xmlns:a16="http://schemas.microsoft.com/office/drawing/2014/main" id="{DEDDCE40-A77C-4E4E-9E1B-983015EC7B1B}"/>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a:stretch/>
        </p:blipFill>
        <p:spPr>
          <a:xfrm>
            <a:off x="3833001" y="3626839"/>
            <a:ext cx="149320" cy="103217"/>
          </a:xfrm>
          <a:prstGeom prst="rect">
            <a:avLst/>
          </a:prstGeom>
        </p:spPr>
      </p:pic>
      <p:pic>
        <p:nvPicPr>
          <p:cNvPr id="50" name="Picture 49" descr="A picture containing window, clock, crossword puzzle, indoor  Description generated with very high confidence">
            <a:extLst>
              <a:ext uri="{FF2B5EF4-FFF2-40B4-BE49-F238E27FC236}">
                <a16:creationId xmlns:a16="http://schemas.microsoft.com/office/drawing/2014/main" id="{CA8099BB-0EB3-45C4-84F6-C6308462D4D8}"/>
              </a:ext>
            </a:extLst>
          </p:cNvPr>
          <p:cNvPicPr>
            <a:picLocks noChangeAspect="1"/>
          </p:cNvPicPr>
          <p:nvPr/>
        </p:nvPicPr>
        <p:blipFill rotWithShape="1">
          <a:blip r:embed="rId25" cstate="print">
            <a:extLst>
              <a:ext uri="{28A0092B-C50C-407E-A947-70E740481C1C}">
                <a14:useLocalDpi xmlns:a14="http://schemas.microsoft.com/office/drawing/2010/main" val="0"/>
              </a:ext>
            </a:extLst>
          </a:blip>
          <a:srcRect/>
          <a:stretch/>
        </p:blipFill>
        <p:spPr>
          <a:xfrm>
            <a:off x="3833001" y="3738532"/>
            <a:ext cx="127094" cy="126894"/>
          </a:xfrm>
          <a:prstGeom prst="rect">
            <a:avLst/>
          </a:prstGeom>
        </p:spPr>
      </p:pic>
      <p:pic>
        <p:nvPicPr>
          <p:cNvPr id="51" name="Picture 50" descr="A picture containing window, clock, crossword puzzle, indoor  Description generated with very high confidence">
            <a:extLst>
              <a:ext uri="{FF2B5EF4-FFF2-40B4-BE49-F238E27FC236}">
                <a16:creationId xmlns:a16="http://schemas.microsoft.com/office/drawing/2014/main" id="{0AB55A77-D514-4DE9-B192-7AB61C96AECD}"/>
              </a:ext>
            </a:extLst>
          </p:cNvPr>
          <p:cNvPicPr>
            <a:picLocks noChangeAspect="1"/>
          </p:cNvPicPr>
          <p:nvPr/>
        </p:nvPicPr>
        <p:blipFill rotWithShape="1">
          <a:blip r:embed="rId26" cstate="print">
            <a:extLst>
              <a:ext uri="{28A0092B-C50C-407E-A947-70E740481C1C}">
                <a14:useLocalDpi xmlns:a14="http://schemas.microsoft.com/office/drawing/2010/main" val="0"/>
              </a:ext>
            </a:extLst>
          </a:blip>
          <a:srcRect/>
          <a:stretch/>
        </p:blipFill>
        <p:spPr>
          <a:xfrm>
            <a:off x="4017727" y="3253040"/>
            <a:ext cx="116992" cy="124358"/>
          </a:xfrm>
          <a:prstGeom prst="rect">
            <a:avLst/>
          </a:prstGeom>
        </p:spPr>
      </p:pic>
      <p:pic>
        <p:nvPicPr>
          <p:cNvPr id="52" name="Picture 51" descr="A picture containing window, clock, crossword puzzle, indoor  Description generated with very high confidence">
            <a:extLst>
              <a:ext uri="{FF2B5EF4-FFF2-40B4-BE49-F238E27FC236}">
                <a16:creationId xmlns:a16="http://schemas.microsoft.com/office/drawing/2014/main" id="{61422237-8280-43CE-8259-C8B8139CB063}"/>
              </a:ext>
            </a:extLst>
          </p:cNvPr>
          <p:cNvPicPr>
            <a:picLocks noChangeAspect="1"/>
          </p:cNvPicPr>
          <p:nvPr/>
        </p:nvPicPr>
        <p:blipFill rotWithShape="1">
          <a:blip r:embed="rId27" cstate="print">
            <a:extLst>
              <a:ext uri="{28A0092B-C50C-407E-A947-70E740481C1C}">
                <a14:useLocalDpi xmlns:a14="http://schemas.microsoft.com/office/drawing/2010/main" val="0"/>
              </a:ext>
            </a:extLst>
          </a:blip>
          <a:srcRect/>
          <a:stretch/>
        </p:blipFill>
        <p:spPr>
          <a:xfrm>
            <a:off x="4017727" y="3388639"/>
            <a:ext cx="116992" cy="113842"/>
          </a:xfrm>
          <a:prstGeom prst="rect">
            <a:avLst/>
          </a:prstGeom>
        </p:spPr>
      </p:pic>
      <p:pic>
        <p:nvPicPr>
          <p:cNvPr id="57" name="Picture 56">
            <a:extLst>
              <a:ext uri="{FF2B5EF4-FFF2-40B4-BE49-F238E27FC236}">
                <a16:creationId xmlns:a16="http://schemas.microsoft.com/office/drawing/2014/main" id="{AE682A21-4AEE-4445-B2CD-CB046C8974F9}"/>
              </a:ext>
            </a:extLst>
          </p:cNvPr>
          <p:cNvPicPr>
            <a:picLocks noChangeAspect="1"/>
          </p:cNvPicPr>
          <p:nvPr/>
        </p:nvPicPr>
        <p:blipFill rotWithShape="1">
          <a:blip r:embed="rId28" cstate="print">
            <a:extLst>
              <a:ext uri="{28A0092B-C50C-407E-A947-70E740481C1C}">
                <a14:useLocalDpi xmlns:a14="http://schemas.microsoft.com/office/drawing/2010/main" val="0"/>
              </a:ext>
            </a:extLst>
          </a:blip>
          <a:srcRect b="-21316"/>
          <a:stretch/>
        </p:blipFill>
        <p:spPr>
          <a:xfrm>
            <a:off x="3516606" y="5809183"/>
            <a:ext cx="365126" cy="383120"/>
          </a:xfrm>
          <a:prstGeom prst="rect">
            <a:avLst/>
          </a:prstGeom>
        </p:spPr>
      </p:pic>
      <p:pic>
        <p:nvPicPr>
          <p:cNvPr id="65" name="Picture 64" descr="A picture containing window, clock, crossword puzzle, indoor  Description generated with very high confidence">
            <a:extLst>
              <a:ext uri="{FF2B5EF4-FFF2-40B4-BE49-F238E27FC236}">
                <a16:creationId xmlns:a16="http://schemas.microsoft.com/office/drawing/2014/main" id="{5B532B65-759D-474F-8BF1-2B195B3FDB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83631" y="3238762"/>
            <a:ext cx="146745" cy="139545"/>
          </a:xfrm>
          <a:prstGeom prst="rect">
            <a:avLst/>
          </a:prstGeom>
        </p:spPr>
      </p:pic>
      <p:pic>
        <p:nvPicPr>
          <p:cNvPr id="66" name="Picture 65" descr="A picture containing window, clock, crossword puzzle, indoor  Description generated with very high confidence">
            <a:extLst>
              <a:ext uri="{FF2B5EF4-FFF2-40B4-BE49-F238E27FC236}">
                <a16:creationId xmlns:a16="http://schemas.microsoft.com/office/drawing/2014/main" id="{AC645192-923D-48C3-A27B-142CECC6FDEA}"/>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a:stretch/>
        </p:blipFill>
        <p:spPr>
          <a:xfrm>
            <a:off x="3833001" y="3240096"/>
            <a:ext cx="149320" cy="139545"/>
          </a:xfrm>
          <a:prstGeom prst="rect">
            <a:avLst/>
          </a:prstGeom>
        </p:spPr>
      </p:pic>
      <p:pic>
        <p:nvPicPr>
          <p:cNvPr id="67" name="Picture 66" descr="A picture containing window, clock, crossword puzzle, indoor  Description generated with very high confidence">
            <a:extLst>
              <a:ext uri="{FF2B5EF4-FFF2-40B4-BE49-F238E27FC236}">
                <a16:creationId xmlns:a16="http://schemas.microsoft.com/office/drawing/2014/main" id="{1169E69A-7C9B-40AD-80F3-DA444793E6D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91180" y="3378306"/>
            <a:ext cx="146745" cy="113842"/>
          </a:xfrm>
          <a:prstGeom prst="rect">
            <a:avLst/>
          </a:prstGeom>
        </p:spPr>
      </p:pic>
      <p:pic>
        <p:nvPicPr>
          <p:cNvPr id="68" name="Picture 67" descr="A picture containing window, clock, crossword puzzle, indoor  Description generated with very high confidence">
            <a:extLst>
              <a:ext uri="{FF2B5EF4-FFF2-40B4-BE49-F238E27FC236}">
                <a16:creationId xmlns:a16="http://schemas.microsoft.com/office/drawing/2014/main" id="{3325EB24-2E94-4674-B2A0-5097CCBEB79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91179" y="3499631"/>
            <a:ext cx="146745" cy="113842"/>
          </a:xfrm>
          <a:prstGeom prst="rect">
            <a:avLst/>
          </a:prstGeom>
        </p:spPr>
      </p:pic>
      <p:pic>
        <p:nvPicPr>
          <p:cNvPr id="69" name="Picture 68" descr="A picture containing window, clock, crossword puzzle, indoor  Description generated with very high confidence">
            <a:extLst>
              <a:ext uri="{FF2B5EF4-FFF2-40B4-BE49-F238E27FC236}">
                <a16:creationId xmlns:a16="http://schemas.microsoft.com/office/drawing/2014/main" id="{F83AB40E-0418-4E18-B305-98E1F79CFA2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691180" y="3627022"/>
            <a:ext cx="146745" cy="103217"/>
          </a:xfrm>
          <a:prstGeom prst="rect">
            <a:avLst/>
          </a:prstGeom>
        </p:spPr>
      </p:pic>
      <p:pic>
        <p:nvPicPr>
          <p:cNvPr id="70" name="Picture 69" descr="A picture containing window, clock, crossword puzzle, indoor  Description generated with very high confidence">
            <a:extLst>
              <a:ext uri="{FF2B5EF4-FFF2-40B4-BE49-F238E27FC236}">
                <a16:creationId xmlns:a16="http://schemas.microsoft.com/office/drawing/2014/main" id="{E2B59A05-4F5F-4B7F-BD4B-0F798B985FD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691179" y="3740754"/>
            <a:ext cx="146745" cy="124855"/>
          </a:xfrm>
          <a:prstGeom prst="rect">
            <a:avLst/>
          </a:prstGeom>
        </p:spPr>
      </p:pic>
      <p:pic>
        <p:nvPicPr>
          <p:cNvPr id="71" name="Picture 70" descr="A picture containing window, clock, crossword puzzle, indoor  Description generated with very high confidence">
            <a:extLst>
              <a:ext uri="{FF2B5EF4-FFF2-40B4-BE49-F238E27FC236}">
                <a16:creationId xmlns:a16="http://schemas.microsoft.com/office/drawing/2014/main" id="{A2F4FF92-F914-4544-B069-46EA399B6CB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845473" y="3238579"/>
            <a:ext cx="126733" cy="140963"/>
          </a:xfrm>
          <a:prstGeom prst="rect">
            <a:avLst/>
          </a:prstGeom>
        </p:spPr>
      </p:pic>
      <p:pic>
        <p:nvPicPr>
          <p:cNvPr id="72" name="Picture 71" descr="A picture containing window, clock, crossword puzzle, indoor  Description generated with very high confidence">
            <a:extLst>
              <a:ext uri="{FF2B5EF4-FFF2-40B4-BE49-F238E27FC236}">
                <a16:creationId xmlns:a16="http://schemas.microsoft.com/office/drawing/2014/main" id="{9145022B-5AA5-4187-B68E-3A4AF96726A6}"/>
              </a:ext>
            </a:extLst>
          </p:cNvPr>
          <p:cNvPicPr>
            <a:picLocks noChangeAspect="1"/>
          </p:cNvPicPr>
          <p:nvPr/>
        </p:nvPicPr>
        <p:blipFill rotWithShape="1">
          <a:blip r:embed="rId22" cstate="print">
            <a:extLst>
              <a:ext uri="{28A0092B-C50C-407E-A947-70E740481C1C}">
                <a14:useLocalDpi xmlns:a14="http://schemas.microsoft.com/office/drawing/2010/main" val="0"/>
              </a:ext>
            </a:extLst>
          </a:blip>
          <a:srcRect/>
          <a:stretch/>
        </p:blipFill>
        <p:spPr>
          <a:xfrm>
            <a:off x="3833001" y="3379640"/>
            <a:ext cx="149320" cy="124358"/>
          </a:xfrm>
          <a:prstGeom prst="rect">
            <a:avLst/>
          </a:prstGeom>
        </p:spPr>
      </p:pic>
      <p:pic>
        <p:nvPicPr>
          <p:cNvPr id="73" name="Picture 72" descr="A picture containing window, clock, crossword puzzle, indoor  Description generated with very high confidence">
            <a:extLst>
              <a:ext uri="{FF2B5EF4-FFF2-40B4-BE49-F238E27FC236}">
                <a16:creationId xmlns:a16="http://schemas.microsoft.com/office/drawing/2014/main" id="{90927B2C-AD18-482C-99E4-466A59E4C038}"/>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a:stretch/>
        </p:blipFill>
        <p:spPr>
          <a:xfrm>
            <a:off x="3833001" y="3503998"/>
            <a:ext cx="149320" cy="113842"/>
          </a:xfrm>
          <a:prstGeom prst="rect">
            <a:avLst/>
          </a:prstGeom>
        </p:spPr>
      </p:pic>
      <p:pic>
        <p:nvPicPr>
          <p:cNvPr id="74" name="Picture 73" descr="A picture containing window, clock, crossword puzzle, indoor  Description generated with very high confidence">
            <a:extLst>
              <a:ext uri="{FF2B5EF4-FFF2-40B4-BE49-F238E27FC236}">
                <a16:creationId xmlns:a16="http://schemas.microsoft.com/office/drawing/2014/main" id="{63060CCE-6862-4CE0-B26E-F0F2C0D139A0}"/>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a:stretch/>
        </p:blipFill>
        <p:spPr>
          <a:xfrm>
            <a:off x="3833001" y="3628355"/>
            <a:ext cx="149320" cy="103217"/>
          </a:xfrm>
          <a:prstGeom prst="rect">
            <a:avLst/>
          </a:prstGeom>
        </p:spPr>
      </p:pic>
      <p:pic>
        <p:nvPicPr>
          <p:cNvPr id="75" name="Picture 74" descr="A picture containing window, clock, crossword puzzle, indoor  Description generated with very high confidence">
            <a:extLst>
              <a:ext uri="{FF2B5EF4-FFF2-40B4-BE49-F238E27FC236}">
                <a16:creationId xmlns:a16="http://schemas.microsoft.com/office/drawing/2014/main" id="{15BB1E78-61C5-42B3-9DB2-121599ADE0CC}"/>
              </a:ext>
            </a:extLst>
          </p:cNvPr>
          <p:cNvPicPr>
            <a:picLocks noChangeAspect="1"/>
          </p:cNvPicPr>
          <p:nvPr/>
        </p:nvPicPr>
        <p:blipFill rotWithShape="1">
          <a:blip r:embed="rId25" cstate="print">
            <a:extLst>
              <a:ext uri="{28A0092B-C50C-407E-A947-70E740481C1C}">
                <a14:useLocalDpi xmlns:a14="http://schemas.microsoft.com/office/drawing/2010/main" val="0"/>
              </a:ext>
            </a:extLst>
          </a:blip>
          <a:srcRect/>
          <a:stretch/>
        </p:blipFill>
        <p:spPr>
          <a:xfrm>
            <a:off x="3833001" y="3740048"/>
            <a:ext cx="127094" cy="126894"/>
          </a:xfrm>
          <a:prstGeom prst="rect">
            <a:avLst/>
          </a:prstGeom>
        </p:spPr>
      </p:pic>
      <p:pic>
        <p:nvPicPr>
          <p:cNvPr id="76" name="Picture 75" descr="A picture containing window, clock, crossword puzzle, indoor  Description generated with very high confidence">
            <a:extLst>
              <a:ext uri="{FF2B5EF4-FFF2-40B4-BE49-F238E27FC236}">
                <a16:creationId xmlns:a16="http://schemas.microsoft.com/office/drawing/2014/main" id="{B60513E1-9C45-4CA3-A21A-9766D7BBAC9F}"/>
              </a:ext>
            </a:extLst>
          </p:cNvPr>
          <p:cNvPicPr>
            <a:picLocks noChangeAspect="1"/>
          </p:cNvPicPr>
          <p:nvPr/>
        </p:nvPicPr>
        <p:blipFill rotWithShape="1">
          <a:blip r:embed="rId26" cstate="print">
            <a:extLst>
              <a:ext uri="{28A0092B-C50C-407E-A947-70E740481C1C}">
                <a14:useLocalDpi xmlns:a14="http://schemas.microsoft.com/office/drawing/2010/main" val="0"/>
              </a:ext>
            </a:extLst>
          </a:blip>
          <a:srcRect/>
          <a:stretch/>
        </p:blipFill>
        <p:spPr>
          <a:xfrm>
            <a:off x="4017727" y="3254556"/>
            <a:ext cx="116992" cy="124358"/>
          </a:xfrm>
          <a:prstGeom prst="rect">
            <a:avLst/>
          </a:prstGeom>
        </p:spPr>
      </p:pic>
      <p:pic>
        <p:nvPicPr>
          <p:cNvPr id="77" name="Picture 76" descr="A picture containing window, clock, crossword puzzle, indoor  Description generated with very high confidence">
            <a:extLst>
              <a:ext uri="{FF2B5EF4-FFF2-40B4-BE49-F238E27FC236}">
                <a16:creationId xmlns:a16="http://schemas.microsoft.com/office/drawing/2014/main" id="{54B6F7FD-9542-48C8-BCC5-BDC1001AFC10}"/>
              </a:ext>
            </a:extLst>
          </p:cNvPr>
          <p:cNvPicPr>
            <a:picLocks noChangeAspect="1"/>
          </p:cNvPicPr>
          <p:nvPr/>
        </p:nvPicPr>
        <p:blipFill rotWithShape="1">
          <a:blip r:embed="rId27" cstate="print">
            <a:extLst>
              <a:ext uri="{28A0092B-C50C-407E-A947-70E740481C1C}">
                <a14:useLocalDpi xmlns:a14="http://schemas.microsoft.com/office/drawing/2010/main" val="0"/>
              </a:ext>
            </a:extLst>
          </a:blip>
          <a:srcRect/>
          <a:stretch/>
        </p:blipFill>
        <p:spPr>
          <a:xfrm>
            <a:off x="4017727" y="3390155"/>
            <a:ext cx="116992" cy="113842"/>
          </a:xfrm>
          <a:prstGeom prst="rect">
            <a:avLst/>
          </a:prstGeom>
        </p:spPr>
      </p:pic>
      <p:pic>
        <p:nvPicPr>
          <p:cNvPr id="78" name="Picture 77">
            <a:extLst>
              <a:ext uri="{FF2B5EF4-FFF2-40B4-BE49-F238E27FC236}">
                <a16:creationId xmlns:a16="http://schemas.microsoft.com/office/drawing/2014/main" id="{4C1FAA7A-BBEC-4B5D-B344-C24DD92542B8}"/>
              </a:ext>
            </a:extLst>
          </p:cNvPr>
          <p:cNvPicPr>
            <a:picLocks noChangeAspect="1"/>
          </p:cNvPicPr>
          <p:nvPr/>
        </p:nvPicPr>
        <p:blipFill rotWithShape="1">
          <a:blip r:embed="rId29" cstate="print">
            <a:extLst>
              <a:ext uri="{28A0092B-C50C-407E-A947-70E740481C1C}">
                <a14:useLocalDpi xmlns:a14="http://schemas.microsoft.com/office/drawing/2010/main" val="0"/>
              </a:ext>
            </a:extLst>
          </a:blip>
          <a:srcRect/>
          <a:stretch/>
        </p:blipFill>
        <p:spPr>
          <a:xfrm>
            <a:off x="4462854" y="2783840"/>
            <a:ext cx="314959" cy="253330"/>
          </a:xfrm>
          <a:prstGeom prst="rect">
            <a:avLst/>
          </a:prstGeom>
        </p:spPr>
      </p:pic>
      <p:pic>
        <p:nvPicPr>
          <p:cNvPr id="79" name="Picture 78">
            <a:extLst>
              <a:ext uri="{FF2B5EF4-FFF2-40B4-BE49-F238E27FC236}">
                <a16:creationId xmlns:a16="http://schemas.microsoft.com/office/drawing/2014/main" id="{257EE1B5-485F-4444-B11D-7AF1698C7AC0}"/>
              </a:ext>
            </a:extLst>
          </p:cNvPr>
          <p:cNvPicPr>
            <a:picLocks noChangeAspect="1"/>
          </p:cNvPicPr>
          <p:nvPr/>
        </p:nvPicPr>
        <p:blipFill rotWithShape="1">
          <a:blip r:embed="rId29" cstate="print">
            <a:extLst>
              <a:ext uri="{28A0092B-C50C-407E-A947-70E740481C1C}">
                <a14:useLocalDpi xmlns:a14="http://schemas.microsoft.com/office/drawing/2010/main" val="0"/>
              </a:ext>
            </a:extLst>
          </a:blip>
          <a:srcRect/>
          <a:stretch/>
        </p:blipFill>
        <p:spPr>
          <a:xfrm>
            <a:off x="4462853" y="5874078"/>
            <a:ext cx="314959" cy="253330"/>
          </a:xfrm>
          <a:prstGeom prst="rect">
            <a:avLst/>
          </a:prstGeom>
        </p:spPr>
      </p:pic>
      <p:pic>
        <p:nvPicPr>
          <p:cNvPr id="95" name="Picture 94">
            <a:extLst>
              <a:ext uri="{FF2B5EF4-FFF2-40B4-BE49-F238E27FC236}">
                <a16:creationId xmlns:a16="http://schemas.microsoft.com/office/drawing/2014/main" id="{95925A52-4ACA-47C2-9500-D461BC801A63}"/>
              </a:ext>
            </a:extLst>
          </p:cNvPr>
          <p:cNvPicPr>
            <a:picLocks noChangeAspect="1"/>
          </p:cNvPicPr>
          <p:nvPr/>
        </p:nvPicPr>
        <p:blipFill rotWithShape="1">
          <a:blip r:embed="rId30" cstate="print">
            <a:extLst>
              <a:ext uri="{28A0092B-C50C-407E-A947-70E740481C1C}">
                <a14:useLocalDpi xmlns:a14="http://schemas.microsoft.com/office/drawing/2010/main" val="0"/>
              </a:ext>
            </a:extLst>
          </a:blip>
          <a:srcRect b="-14737"/>
          <a:stretch/>
        </p:blipFill>
        <p:spPr>
          <a:xfrm>
            <a:off x="4896886" y="5809184"/>
            <a:ext cx="365126" cy="362321"/>
          </a:xfrm>
          <a:prstGeom prst="rect">
            <a:avLst/>
          </a:prstGeom>
        </p:spPr>
      </p:pic>
      <p:pic>
        <p:nvPicPr>
          <p:cNvPr id="97" name="Picture 96">
            <a:extLst>
              <a:ext uri="{FF2B5EF4-FFF2-40B4-BE49-F238E27FC236}">
                <a16:creationId xmlns:a16="http://schemas.microsoft.com/office/drawing/2014/main" id="{817A883B-C822-46C6-8FD6-FEB384E8BA62}"/>
              </a:ext>
            </a:extLst>
          </p:cNvPr>
          <p:cNvPicPr>
            <a:picLocks noChangeAspect="1"/>
          </p:cNvPicPr>
          <p:nvPr/>
        </p:nvPicPr>
        <p:blipFill rotWithShape="1">
          <a:blip r:embed="rId30" cstate="print">
            <a:extLst>
              <a:ext uri="{28A0092B-C50C-407E-A947-70E740481C1C}">
                <a14:useLocalDpi xmlns:a14="http://schemas.microsoft.com/office/drawing/2010/main" val="0"/>
              </a:ext>
            </a:extLst>
          </a:blip>
          <a:srcRect b="-14737"/>
          <a:stretch/>
        </p:blipFill>
        <p:spPr>
          <a:xfrm>
            <a:off x="4873223" y="2743129"/>
            <a:ext cx="365126" cy="362321"/>
          </a:xfrm>
          <a:prstGeom prst="rect">
            <a:avLst/>
          </a:prstGeom>
        </p:spPr>
      </p:pic>
      <p:sp>
        <p:nvSpPr>
          <p:cNvPr id="98" name="TextBox 97">
            <a:extLst>
              <a:ext uri="{FF2B5EF4-FFF2-40B4-BE49-F238E27FC236}">
                <a16:creationId xmlns:a16="http://schemas.microsoft.com/office/drawing/2014/main" id="{85B51BCA-DD3F-4CD8-A8F3-8CAAD8DA0517}"/>
              </a:ext>
            </a:extLst>
          </p:cNvPr>
          <p:cNvSpPr txBox="1"/>
          <p:nvPr/>
        </p:nvSpPr>
        <p:spPr bwMode="auto">
          <a:xfrm>
            <a:off x="4727947" y="1894361"/>
            <a:ext cx="9944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£63</a:t>
            </a:r>
          </a:p>
        </p:txBody>
      </p:sp>
      <p:pic>
        <p:nvPicPr>
          <p:cNvPr id="63" name="Picture 62">
            <a:extLst>
              <a:ext uri="{FF2B5EF4-FFF2-40B4-BE49-F238E27FC236}">
                <a16:creationId xmlns:a16="http://schemas.microsoft.com/office/drawing/2014/main" id="{4C22570C-AA42-458E-A391-65C94AB99448}"/>
              </a:ext>
            </a:extLst>
          </p:cNvPr>
          <p:cNvPicPr>
            <a:picLocks noChangeAspect="1"/>
          </p:cNvPicPr>
          <p:nvPr/>
        </p:nvPicPr>
        <p:blipFill rotWithShape="1">
          <a:blip r:embed="rId31" cstate="print">
            <a:extLst>
              <a:ext uri="{28A0092B-C50C-407E-A947-70E740481C1C}">
                <a14:useLocalDpi xmlns:a14="http://schemas.microsoft.com/office/drawing/2010/main" val="0"/>
              </a:ext>
            </a:extLst>
          </a:blip>
          <a:srcRect/>
          <a:stretch/>
        </p:blipFill>
        <p:spPr>
          <a:xfrm>
            <a:off x="2548182" y="2743129"/>
            <a:ext cx="247649" cy="285253"/>
          </a:xfrm>
          <a:prstGeom prst="rect">
            <a:avLst/>
          </a:prstGeom>
        </p:spPr>
      </p:pic>
      <p:pic>
        <p:nvPicPr>
          <p:cNvPr id="64" name="Picture 63">
            <a:extLst>
              <a:ext uri="{FF2B5EF4-FFF2-40B4-BE49-F238E27FC236}">
                <a16:creationId xmlns:a16="http://schemas.microsoft.com/office/drawing/2014/main" id="{3B737201-897D-44B7-BD51-2C054FD51179}"/>
              </a:ext>
            </a:extLst>
          </p:cNvPr>
          <p:cNvPicPr>
            <a:picLocks noChangeAspect="1"/>
          </p:cNvPicPr>
          <p:nvPr/>
        </p:nvPicPr>
        <p:blipFill rotWithShape="1">
          <a:blip r:embed="rId32" cstate="print">
            <a:extLst>
              <a:ext uri="{28A0092B-C50C-407E-A947-70E740481C1C}">
                <a14:useLocalDpi xmlns:a14="http://schemas.microsoft.com/office/drawing/2010/main" val="0"/>
              </a:ext>
            </a:extLst>
          </a:blip>
          <a:srcRect t="-3781"/>
          <a:stretch/>
        </p:blipFill>
        <p:spPr>
          <a:xfrm>
            <a:off x="3516606" y="2721408"/>
            <a:ext cx="416718" cy="348456"/>
          </a:xfrm>
          <a:prstGeom prst="rect">
            <a:avLst/>
          </a:prstGeom>
        </p:spPr>
      </p:pic>
      <p:grpSp>
        <p:nvGrpSpPr>
          <p:cNvPr id="5" name="Group 4">
            <a:extLst>
              <a:ext uri="{FF2B5EF4-FFF2-40B4-BE49-F238E27FC236}">
                <a16:creationId xmlns:a16="http://schemas.microsoft.com/office/drawing/2014/main" id="{C7955276-23EC-4D7F-9B86-742FB0BB360C}"/>
              </a:ext>
            </a:extLst>
          </p:cNvPr>
          <p:cNvGrpSpPr/>
          <p:nvPr/>
        </p:nvGrpSpPr>
        <p:grpSpPr>
          <a:xfrm>
            <a:off x="3860087" y="4672453"/>
            <a:ext cx="253751" cy="944871"/>
            <a:chOff x="7005642" y="4672453"/>
            <a:chExt cx="253751" cy="944871"/>
          </a:xfrm>
        </p:grpSpPr>
        <p:pic>
          <p:nvPicPr>
            <p:cNvPr id="96" name="Picture 95" descr="A screen shot of a window  Description generated with high confidence">
              <a:extLst>
                <a:ext uri="{FF2B5EF4-FFF2-40B4-BE49-F238E27FC236}">
                  <a16:creationId xmlns:a16="http://schemas.microsoft.com/office/drawing/2014/main" id="{77457390-BAC2-4CE2-8B6F-D44A085E7BC2}"/>
                </a:ext>
              </a:extLst>
            </p:cNvPr>
            <p:cNvPicPr>
              <a:picLocks noChangeAspect="1"/>
            </p:cNvPicPr>
            <p:nvPr/>
          </p:nvPicPr>
          <p:blipFill rotWithShape="1">
            <a:blip r:embed="rId33" cstate="print">
              <a:extLst>
                <a:ext uri="{28A0092B-C50C-407E-A947-70E740481C1C}">
                  <a14:useLocalDpi xmlns:a14="http://schemas.microsoft.com/office/drawing/2010/main" val="0"/>
                </a:ext>
              </a:extLst>
            </a:blip>
            <a:srcRect/>
            <a:stretch/>
          </p:blipFill>
          <p:spPr>
            <a:xfrm>
              <a:off x="7006950" y="4687044"/>
              <a:ext cx="102934" cy="930280"/>
            </a:xfrm>
            <a:prstGeom prst="rect">
              <a:avLst/>
            </a:prstGeom>
          </p:spPr>
        </p:pic>
        <p:grpSp>
          <p:nvGrpSpPr>
            <p:cNvPr id="3" name="Group 2">
              <a:extLst>
                <a:ext uri="{FF2B5EF4-FFF2-40B4-BE49-F238E27FC236}">
                  <a16:creationId xmlns:a16="http://schemas.microsoft.com/office/drawing/2014/main" id="{9746A359-6F0D-4FB8-B0A4-FB8F6F470E64}"/>
                </a:ext>
              </a:extLst>
            </p:cNvPr>
            <p:cNvGrpSpPr/>
            <p:nvPr/>
          </p:nvGrpSpPr>
          <p:grpSpPr>
            <a:xfrm>
              <a:off x="7005642" y="4672453"/>
              <a:ext cx="252692" cy="944871"/>
              <a:chOff x="7005642" y="4672453"/>
              <a:chExt cx="252692" cy="944871"/>
            </a:xfrm>
          </p:grpSpPr>
          <p:pic>
            <p:nvPicPr>
              <p:cNvPr id="104" name="Picture 103" descr="A screen shot of a window  Description generated with high confidence">
                <a:extLst>
                  <a:ext uri="{FF2B5EF4-FFF2-40B4-BE49-F238E27FC236}">
                    <a16:creationId xmlns:a16="http://schemas.microsoft.com/office/drawing/2014/main" id="{064112B3-6700-4A1B-B367-A42D3AB8B7A3}"/>
                  </a:ext>
                </a:extLst>
              </p:cNvPr>
              <p:cNvPicPr>
                <a:picLocks noChangeAspect="1"/>
              </p:cNvPicPr>
              <p:nvPr/>
            </p:nvPicPr>
            <p:blipFill rotWithShape="1">
              <a:blip r:embed="rId33" cstate="print">
                <a:extLst>
                  <a:ext uri="{28A0092B-C50C-407E-A947-70E740481C1C}">
                    <a14:useLocalDpi xmlns:a14="http://schemas.microsoft.com/office/drawing/2010/main" val="0"/>
                  </a:ext>
                </a:extLst>
              </a:blip>
              <a:srcRect/>
              <a:stretch/>
            </p:blipFill>
            <p:spPr>
              <a:xfrm>
                <a:off x="7005642" y="4687044"/>
                <a:ext cx="102934" cy="930280"/>
              </a:xfrm>
              <a:prstGeom prst="rect">
                <a:avLst/>
              </a:prstGeom>
            </p:spPr>
          </p:pic>
          <p:pic>
            <p:nvPicPr>
              <p:cNvPr id="101" name="Picture 100" descr="A picture containing window, clock, crossword puzzle, indoor  Description generated with very high confidence">
                <a:extLst>
                  <a:ext uri="{FF2B5EF4-FFF2-40B4-BE49-F238E27FC236}">
                    <a16:creationId xmlns:a16="http://schemas.microsoft.com/office/drawing/2014/main" id="{742690B0-05DD-4437-BB22-EDF688D60C9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26280" y="4672453"/>
                <a:ext cx="126733" cy="140963"/>
              </a:xfrm>
              <a:prstGeom prst="rect">
                <a:avLst/>
              </a:prstGeom>
            </p:spPr>
          </p:pic>
          <p:pic>
            <p:nvPicPr>
              <p:cNvPr id="102" name="Picture 101" descr="A picture containing window, clock, crossword puzzle, indoor  Description generated with very high confidence">
                <a:extLst>
                  <a:ext uri="{FF2B5EF4-FFF2-40B4-BE49-F238E27FC236}">
                    <a16:creationId xmlns:a16="http://schemas.microsoft.com/office/drawing/2014/main" id="{546AB7EA-6AB5-4C7C-A28C-1899D36539F6}"/>
                  </a:ext>
                </a:extLst>
              </p:cNvPr>
              <p:cNvPicPr>
                <a:picLocks noChangeAspect="1"/>
              </p:cNvPicPr>
              <p:nvPr/>
            </p:nvPicPr>
            <p:blipFill rotWithShape="1">
              <a:blip r:embed="rId26" cstate="print">
                <a:extLst>
                  <a:ext uri="{28A0092B-C50C-407E-A947-70E740481C1C}">
                    <a14:useLocalDpi xmlns:a14="http://schemas.microsoft.com/office/drawing/2010/main" val="0"/>
                  </a:ext>
                </a:extLst>
              </a:blip>
              <a:srcRect/>
              <a:stretch/>
            </p:blipFill>
            <p:spPr>
              <a:xfrm>
                <a:off x="7141342" y="4808142"/>
                <a:ext cx="116992" cy="124358"/>
              </a:xfrm>
              <a:prstGeom prst="rect">
                <a:avLst/>
              </a:prstGeom>
            </p:spPr>
          </p:pic>
        </p:grpSp>
        <p:pic>
          <p:nvPicPr>
            <p:cNvPr id="103" name="Picture 102" descr="A picture containing window, clock, crossword puzzle, indoor  Description generated with very high confidence">
              <a:extLst>
                <a:ext uri="{FF2B5EF4-FFF2-40B4-BE49-F238E27FC236}">
                  <a16:creationId xmlns:a16="http://schemas.microsoft.com/office/drawing/2014/main" id="{A239CCB0-C7B9-4CA0-9608-32C65CAEA0EA}"/>
                </a:ext>
              </a:extLst>
            </p:cNvPr>
            <p:cNvPicPr>
              <a:picLocks noChangeAspect="1"/>
            </p:cNvPicPr>
            <p:nvPr/>
          </p:nvPicPr>
          <p:blipFill rotWithShape="1">
            <a:blip r:embed="rId27" cstate="print">
              <a:extLst>
                <a:ext uri="{28A0092B-C50C-407E-A947-70E740481C1C}">
                  <a14:useLocalDpi xmlns:a14="http://schemas.microsoft.com/office/drawing/2010/main" val="0"/>
                </a:ext>
              </a:extLst>
            </a:blip>
            <a:srcRect/>
            <a:stretch/>
          </p:blipFill>
          <p:spPr>
            <a:xfrm>
              <a:off x="7142401" y="4940565"/>
              <a:ext cx="116992" cy="113842"/>
            </a:xfrm>
            <a:prstGeom prst="rect">
              <a:avLst/>
            </a:prstGeom>
          </p:spPr>
        </p:pic>
      </p:grpSp>
      <p:cxnSp>
        <p:nvCxnSpPr>
          <p:cNvPr id="62" name="Straight Arrow Connector 61">
            <a:extLst>
              <a:ext uri="{FF2B5EF4-FFF2-40B4-BE49-F238E27FC236}">
                <a16:creationId xmlns:a16="http://schemas.microsoft.com/office/drawing/2014/main" id="{D6988BC0-CFD4-4E85-8ED4-CDA693A5D70D}"/>
              </a:ext>
            </a:extLst>
          </p:cNvPr>
          <p:cNvCxnSpPr>
            <a:cxnSpLocks/>
          </p:cNvCxnSpPr>
          <p:nvPr/>
        </p:nvCxnSpPr>
        <p:spPr bwMode="auto">
          <a:xfrm>
            <a:off x="1811930" y="4207198"/>
            <a:ext cx="1930149" cy="406873"/>
          </a:xfrm>
          <a:prstGeom prst="straightConnector1">
            <a:avLst/>
          </a:prstGeom>
          <a:noFill/>
          <a:ln w="12700" cap="flat" cmpd="sng" algn="ctr">
            <a:solidFill>
              <a:srgbClr val="FF00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82" name="Picture 81" descr="A screen shot of a window  Description generated with high confidence">
            <a:extLst>
              <a:ext uri="{FF2B5EF4-FFF2-40B4-BE49-F238E27FC236}">
                <a16:creationId xmlns:a16="http://schemas.microsoft.com/office/drawing/2014/main" id="{D5CEE918-3FFA-417A-B95F-429EFE616C8A}"/>
              </a:ext>
            </a:extLst>
          </p:cNvPr>
          <p:cNvPicPr>
            <a:picLocks noChangeAspect="1"/>
          </p:cNvPicPr>
          <p:nvPr/>
        </p:nvPicPr>
        <p:blipFill rotWithShape="1">
          <a:blip r:embed="rId34" cstate="print">
            <a:extLst>
              <a:ext uri="{28A0092B-C50C-407E-A947-70E740481C1C}">
                <a14:useLocalDpi xmlns:a14="http://schemas.microsoft.com/office/drawing/2010/main" val="0"/>
              </a:ext>
            </a:extLst>
          </a:blip>
          <a:srcRect/>
          <a:stretch/>
        </p:blipFill>
        <p:spPr>
          <a:xfrm>
            <a:off x="3933325" y="4217598"/>
            <a:ext cx="163279" cy="425451"/>
          </a:xfrm>
          <a:prstGeom prst="rect">
            <a:avLst/>
          </a:prstGeom>
        </p:spPr>
      </p:pic>
      <p:sp>
        <p:nvSpPr>
          <p:cNvPr id="11" name="Content Placeholder 2">
            <a:extLst>
              <a:ext uri="{FF2B5EF4-FFF2-40B4-BE49-F238E27FC236}">
                <a16:creationId xmlns:a16="http://schemas.microsoft.com/office/drawing/2014/main" id="{FC686FE8-56EB-4158-A15D-B6AD07D899FB}"/>
              </a:ext>
            </a:extLst>
          </p:cNvPr>
          <p:cNvSpPr txBox="1">
            <a:spLocks/>
          </p:cNvSpPr>
          <p:nvPr/>
        </p:nvSpPr>
        <p:spPr>
          <a:xfrm>
            <a:off x="6103524" y="1203376"/>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make these numbers with your own equipment?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Partition the numbers into tens and ones. Can you combine all the tens together, then the ones, and record the totals?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total of the ones digits? Can you exchange 10 ones for 1 ten using your own equipment?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can you find the total?</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C560FD70-98ED-46B0-AA2F-016D55C65BB0}"/>
              </a:ext>
            </a:extLst>
          </p:cNvPr>
          <p:cNvSpPr txBox="1"/>
          <p:nvPr/>
        </p:nvSpPr>
        <p:spPr>
          <a:xfrm>
            <a:off x="6119698" y="4761834"/>
            <a:ext cx="5390389"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a:t>
            </a:r>
            <a:r>
              <a:rPr kumimoji="0" lang="en-GB" sz="1800" b="0" i="1" u="none" strike="noStrike" kern="1200" cap="none" spc="0" normalizeH="0" baseline="0" noProof="0" dirty="0" err="1">
                <a:ln>
                  <a:noFill/>
                </a:ln>
                <a:solidFill>
                  <a:srgbClr val="585858"/>
                </a:solidFill>
                <a:effectLst/>
                <a:uLnTx/>
                <a:uFillTx/>
                <a:latin typeface="Arial" panose="020B0604020202020204" pitchFamily="34" charset="0"/>
                <a:ea typeface="+mn-ea"/>
                <a:cs typeface="+mn-cs"/>
              </a:rPr>
              <a:t>irst</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I partition both numbers.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Then I add the tens. Then I add the ones.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Then I combine all of the tens and all of the ones.</a:t>
            </a:r>
          </a:p>
        </p:txBody>
      </p:sp>
    </p:spTree>
    <p:extLst>
      <p:ext uri="{BB962C8B-B14F-4D97-AF65-F5344CB8AC3E}">
        <p14:creationId xmlns:p14="http://schemas.microsoft.com/office/powerpoint/2010/main" val="1089456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0.00013 -2.96296E-6 L -0.00013 0.21042 " pathEditMode="relative" rAng="0" ptsTypes="AA">
                                      <p:cBhvr>
                                        <p:cTn id="21" dur="2000" fill="hold"/>
                                        <p:tgtEl>
                                          <p:spTgt spid="33"/>
                                        </p:tgtEl>
                                        <p:attrNameLst>
                                          <p:attrName>ppt_x</p:attrName>
                                          <p:attrName>ppt_y</p:attrName>
                                        </p:attrNameLst>
                                      </p:cBhvr>
                                      <p:rCtr x="0" y="10509"/>
                                    </p:animMotion>
                                  </p:childTnLst>
                                </p:cTn>
                              </p:par>
                              <p:par>
                                <p:cTn id="22" presetID="42" presetClass="path" presetSubtype="0" accel="50000" decel="50000" fill="hold" nodeType="withEffect">
                                  <p:stCondLst>
                                    <p:cond delay="0"/>
                                  </p:stCondLst>
                                  <p:childTnLst>
                                    <p:animMotion origin="layout" path="M -1.45833E-6 -2.96296E-6 L -0.1457 0.21042 " pathEditMode="relative" rAng="0" ptsTypes="AA">
                                      <p:cBhvr>
                                        <p:cTn id="23" dur="2000" fill="hold"/>
                                        <p:tgtEl>
                                          <p:spTgt spid="34"/>
                                        </p:tgtEl>
                                        <p:attrNameLst>
                                          <p:attrName>ppt_x</p:attrName>
                                          <p:attrName>ppt_y</p:attrName>
                                        </p:attrNameLst>
                                      </p:cBhvr>
                                      <p:rCtr x="-7292" y="10509"/>
                                    </p:animMotion>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99"/>
                                        </p:tgtEl>
                                        <p:attrNameLst>
                                          <p:attrName>style.visibility</p:attrName>
                                        </p:attrNameLst>
                                      </p:cBhvr>
                                      <p:to>
                                        <p:strVal val="visible"/>
                                      </p:to>
                                    </p:set>
                                    <p:animEffect transition="in" filter="fade">
                                      <p:cBhvr>
                                        <p:cTn id="27" dur="500"/>
                                        <p:tgtEl>
                                          <p:spTgt spid="99"/>
                                        </p:tgtEl>
                                      </p:cBhvr>
                                    </p:animEffect>
                                  </p:childTnLst>
                                </p:cTn>
                              </p:par>
                              <p:par>
                                <p:cTn id="28" presetID="10" presetClass="entr" presetSubtype="0" fill="hold" nodeType="withEffect">
                                  <p:stCondLst>
                                    <p:cond delay="0"/>
                                  </p:stCondLst>
                                  <p:childTnLst>
                                    <p:set>
                                      <p:cBhvr>
                                        <p:cTn id="29" dur="1" fill="hold">
                                          <p:stCondLst>
                                            <p:cond delay="0"/>
                                          </p:stCondLst>
                                        </p:cTn>
                                        <p:tgtEl>
                                          <p:spTgt spid="100"/>
                                        </p:tgtEl>
                                        <p:attrNameLst>
                                          <p:attrName>style.visibility</p:attrName>
                                        </p:attrNameLst>
                                      </p:cBhvr>
                                      <p:to>
                                        <p:strVal val="visible"/>
                                      </p:to>
                                    </p:set>
                                    <p:animEffect transition="in" filter="fade">
                                      <p:cBhvr>
                                        <p:cTn id="30" dur="500"/>
                                        <p:tgtEl>
                                          <p:spTgt spid="10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2"/>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6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path" presetSubtype="0" accel="50000" decel="50000" fill="hold" nodeType="clickEffect">
                                  <p:stCondLst>
                                    <p:cond delay="0"/>
                                  </p:stCondLst>
                                  <p:childTnLst>
                                    <p:animMotion origin="layout" path="M -6.25E-7 2.59259E-6 L 0.15221 0.20949 " pathEditMode="relative" rAng="0" ptsTypes="AA">
                                      <p:cBhvr>
                                        <p:cTn id="49" dur="2000" fill="hold"/>
                                        <p:tgtEl>
                                          <p:spTgt spid="65"/>
                                        </p:tgtEl>
                                        <p:attrNameLst>
                                          <p:attrName>ppt_x</p:attrName>
                                          <p:attrName>ppt_y</p:attrName>
                                        </p:attrNameLst>
                                      </p:cBhvr>
                                      <p:rCtr x="7604" y="10463"/>
                                    </p:animMotion>
                                  </p:childTnLst>
                                </p:cTn>
                              </p:par>
                              <p:par>
                                <p:cTn id="50" presetID="42" presetClass="path" presetSubtype="0" accel="50000" decel="50000" fill="hold" nodeType="withEffect">
                                  <p:stCondLst>
                                    <p:cond delay="0"/>
                                  </p:stCondLst>
                                  <p:childTnLst>
                                    <p:animMotion origin="layout" path="M -4.16667E-7 2.59259E-6 L 0.15221 0.20949 " pathEditMode="relative" rAng="0" ptsTypes="AA">
                                      <p:cBhvr>
                                        <p:cTn id="51" dur="2000" fill="hold"/>
                                        <p:tgtEl>
                                          <p:spTgt spid="71"/>
                                        </p:tgtEl>
                                        <p:attrNameLst>
                                          <p:attrName>ppt_x</p:attrName>
                                          <p:attrName>ppt_y</p:attrName>
                                        </p:attrNameLst>
                                      </p:cBhvr>
                                      <p:rCtr x="7604" y="10463"/>
                                    </p:animMotion>
                                  </p:childTnLst>
                                </p:cTn>
                              </p:par>
                              <p:par>
                                <p:cTn id="52" presetID="42" presetClass="path" presetSubtype="0" accel="50000" decel="50000" fill="hold" nodeType="withEffect">
                                  <p:stCondLst>
                                    <p:cond delay="0"/>
                                  </p:stCondLst>
                                  <p:childTnLst>
                                    <p:animMotion origin="layout" path="M -1.45833E-6 4.07407E-6 L 0.15222 0.20949 " pathEditMode="relative" rAng="0" ptsTypes="AA">
                                      <p:cBhvr>
                                        <p:cTn id="53" dur="2000" fill="hold"/>
                                        <p:tgtEl>
                                          <p:spTgt spid="67"/>
                                        </p:tgtEl>
                                        <p:attrNameLst>
                                          <p:attrName>ppt_x</p:attrName>
                                          <p:attrName>ppt_y</p:attrName>
                                        </p:attrNameLst>
                                      </p:cBhvr>
                                      <p:rCtr x="7604" y="10463"/>
                                    </p:animMotion>
                                  </p:childTnLst>
                                </p:cTn>
                              </p:par>
                              <p:par>
                                <p:cTn id="54" presetID="42" presetClass="path" presetSubtype="0" accel="50000" decel="50000" fill="hold" nodeType="withEffect">
                                  <p:stCondLst>
                                    <p:cond delay="0"/>
                                  </p:stCondLst>
                                  <p:childTnLst>
                                    <p:animMotion origin="layout" path="M -1.45833E-6 1.48148E-6 L 0.15222 0.20949 " pathEditMode="relative" rAng="0" ptsTypes="AA">
                                      <p:cBhvr>
                                        <p:cTn id="55" dur="2000" fill="hold"/>
                                        <p:tgtEl>
                                          <p:spTgt spid="68"/>
                                        </p:tgtEl>
                                        <p:attrNameLst>
                                          <p:attrName>ppt_x</p:attrName>
                                          <p:attrName>ppt_y</p:attrName>
                                        </p:attrNameLst>
                                      </p:cBhvr>
                                      <p:rCtr x="7604" y="10463"/>
                                    </p:animMotion>
                                  </p:childTnLst>
                                </p:cTn>
                              </p:par>
                              <p:par>
                                <p:cTn id="56" presetID="42" presetClass="path" presetSubtype="0" accel="50000" decel="50000" fill="hold" nodeType="withEffect">
                                  <p:stCondLst>
                                    <p:cond delay="0"/>
                                  </p:stCondLst>
                                  <p:childTnLst>
                                    <p:animMotion origin="layout" path="M -1.45833E-6 -2.59259E-6 L 0.15222 0.20949 " pathEditMode="relative" rAng="0" ptsTypes="AA">
                                      <p:cBhvr>
                                        <p:cTn id="57" dur="2000" fill="hold"/>
                                        <p:tgtEl>
                                          <p:spTgt spid="69"/>
                                        </p:tgtEl>
                                        <p:attrNameLst>
                                          <p:attrName>ppt_x</p:attrName>
                                          <p:attrName>ppt_y</p:attrName>
                                        </p:attrNameLst>
                                      </p:cBhvr>
                                      <p:rCtr x="7604" y="10463"/>
                                    </p:animMotion>
                                  </p:childTnLst>
                                </p:cTn>
                              </p:par>
                              <p:par>
                                <p:cTn id="58" presetID="42" presetClass="path" presetSubtype="0" accel="50000" decel="50000" fill="hold" nodeType="withEffect">
                                  <p:stCondLst>
                                    <p:cond delay="0"/>
                                  </p:stCondLst>
                                  <p:childTnLst>
                                    <p:animMotion origin="layout" path="M -1.45833E-6 1.85185E-6 L 0.15222 0.20949 " pathEditMode="relative" rAng="0" ptsTypes="AA">
                                      <p:cBhvr>
                                        <p:cTn id="59" dur="2000" fill="hold"/>
                                        <p:tgtEl>
                                          <p:spTgt spid="70"/>
                                        </p:tgtEl>
                                        <p:attrNameLst>
                                          <p:attrName>ppt_x</p:attrName>
                                          <p:attrName>ppt_y</p:attrName>
                                        </p:attrNameLst>
                                      </p:cBhvr>
                                      <p:rCtr x="7604" y="10463"/>
                                    </p:animMotion>
                                  </p:childTnLst>
                                </p:cTn>
                              </p:par>
                              <p:par>
                                <p:cTn id="60" presetID="42" presetClass="path" presetSubtype="0" accel="50000" decel="50000" fill="hold" nodeType="withEffect">
                                  <p:stCondLst>
                                    <p:cond delay="0"/>
                                  </p:stCondLst>
                                  <p:childTnLst>
                                    <p:animMotion origin="layout" path="M 5E-6 -4.81481E-6 L -0.00234 0.2088 " pathEditMode="relative" rAng="0" ptsTypes="AA">
                                      <p:cBhvr>
                                        <p:cTn id="61" dur="2000" fill="hold"/>
                                        <p:tgtEl>
                                          <p:spTgt spid="76"/>
                                        </p:tgtEl>
                                        <p:attrNameLst>
                                          <p:attrName>ppt_x</p:attrName>
                                          <p:attrName>ppt_y</p:attrName>
                                        </p:attrNameLst>
                                      </p:cBhvr>
                                      <p:rCtr x="-117" y="10440"/>
                                    </p:animMotion>
                                  </p:childTnLst>
                                </p:cTn>
                              </p:par>
                              <p:par>
                                <p:cTn id="62" presetID="42" presetClass="path" presetSubtype="0" accel="50000" decel="50000" fill="hold" nodeType="withEffect">
                                  <p:stCondLst>
                                    <p:cond delay="0"/>
                                  </p:stCondLst>
                                  <p:childTnLst>
                                    <p:animMotion origin="layout" path="M 5E-6 3.7037E-6 L -0.00234 0.20879 " pathEditMode="relative" rAng="0" ptsTypes="AA">
                                      <p:cBhvr>
                                        <p:cTn id="63" dur="2000" fill="hold"/>
                                        <p:tgtEl>
                                          <p:spTgt spid="77"/>
                                        </p:tgtEl>
                                        <p:attrNameLst>
                                          <p:attrName>ppt_x</p:attrName>
                                          <p:attrName>ppt_y</p:attrName>
                                        </p:attrNameLst>
                                      </p:cBhvr>
                                      <p:rCtr x="-117" y="10440"/>
                                    </p:animMotion>
                                  </p:childTnLst>
                                </p:cTn>
                              </p:par>
                              <p:par>
                                <p:cTn id="64" presetID="42" presetClass="path" presetSubtype="0" accel="50000" decel="50000" fill="hold" nodeType="withEffect">
                                  <p:stCondLst>
                                    <p:cond delay="0"/>
                                  </p:stCondLst>
                                  <p:childTnLst>
                                    <p:animMotion origin="layout" path="M -2.70833E-6 1.11111E-6 L -0.00234 0.2088 " pathEditMode="relative" rAng="0" ptsTypes="AA">
                                      <p:cBhvr>
                                        <p:cTn id="65" dur="2000" fill="hold"/>
                                        <p:tgtEl>
                                          <p:spTgt spid="66"/>
                                        </p:tgtEl>
                                        <p:attrNameLst>
                                          <p:attrName>ppt_x</p:attrName>
                                          <p:attrName>ppt_y</p:attrName>
                                        </p:attrNameLst>
                                      </p:cBhvr>
                                      <p:rCtr x="-117" y="10440"/>
                                    </p:animMotion>
                                  </p:childTnLst>
                                </p:cTn>
                              </p:par>
                              <p:par>
                                <p:cTn id="66" presetID="42" presetClass="path" presetSubtype="0" accel="50000" decel="50000" fill="hold" nodeType="withEffect">
                                  <p:stCondLst>
                                    <p:cond delay="0"/>
                                  </p:stCondLst>
                                  <p:childTnLst>
                                    <p:animMotion origin="layout" path="M -1.25E-6 3.7037E-7 L -0.00234 0.2088 " pathEditMode="relative" rAng="0" ptsTypes="AA">
                                      <p:cBhvr>
                                        <p:cTn id="67" dur="2000" fill="hold"/>
                                        <p:tgtEl>
                                          <p:spTgt spid="75"/>
                                        </p:tgtEl>
                                        <p:attrNameLst>
                                          <p:attrName>ppt_x</p:attrName>
                                          <p:attrName>ppt_y</p:attrName>
                                        </p:attrNameLst>
                                      </p:cBhvr>
                                      <p:rCtr x="-117" y="10440"/>
                                    </p:animMotion>
                                  </p:childTnLst>
                                </p:cTn>
                              </p:par>
                              <p:par>
                                <p:cTn id="68" presetID="42" presetClass="path" presetSubtype="0" accel="50000" decel="50000" fill="hold" nodeType="withEffect">
                                  <p:stCondLst>
                                    <p:cond delay="0"/>
                                  </p:stCondLst>
                                  <p:childTnLst>
                                    <p:animMotion origin="layout" path="M -2.70833E-6 -4.07407E-6 L -0.00234 0.2088 " pathEditMode="relative" rAng="0" ptsTypes="AA">
                                      <p:cBhvr>
                                        <p:cTn id="69" dur="2000" fill="hold"/>
                                        <p:tgtEl>
                                          <p:spTgt spid="74"/>
                                        </p:tgtEl>
                                        <p:attrNameLst>
                                          <p:attrName>ppt_x</p:attrName>
                                          <p:attrName>ppt_y</p:attrName>
                                        </p:attrNameLst>
                                      </p:cBhvr>
                                      <p:rCtr x="-117" y="10440"/>
                                    </p:animMotion>
                                  </p:childTnLst>
                                </p:cTn>
                              </p:par>
                              <p:par>
                                <p:cTn id="70" presetID="42" presetClass="path" presetSubtype="0" accel="50000" decel="50000" fill="hold" nodeType="withEffect">
                                  <p:stCondLst>
                                    <p:cond delay="0"/>
                                  </p:stCondLst>
                                  <p:childTnLst>
                                    <p:animMotion origin="layout" path="M -2.70833E-6 -2.96296E-6 L -0.00234 0.2088 " pathEditMode="relative" rAng="0" ptsTypes="AA">
                                      <p:cBhvr>
                                        <p:cTn id="71" dur="2000" fill="hold"/>
                                        <p:tgtEl>
                                          <p:spTgt spid="73"/>
                                        </p:tgtEl>
                                        <p:attrNameLst>
                                          <p:attrName>ppt_x</p:attrName>
                                          <p:attrName>ppt_y</p:attrName>
                                        </p:attrNameLst>
                                      </p:cBhvr>
                                      <p:rCtr x="-117" y="10440"/>
                                    </p:animMotion>
                                  </p:childTnLst>
                                </p:cTn>
                              </p:par>
                              <p:par>
                                <p:cTn id="72" presetID="42" presetClass="path" presetSubtype="0" accel="50000" decel="50000" fill="hold" nodeType="withEffect">
                                  <p:stCondLst>
                                    <p:cond delay="0"/>
                                  </p:stCondLst>
                                  <p:childTnLst>
                                    <p:animMotion origin="layout" path="M -2.70833E-6 -1.85185E-6 L -0.00234 0.2088 " pathEditMode="relative" rAng="0" ptsTypes="AA">
                                      <p:cBhvr>
                                        <p:cTn id="73" dur="2000" fill="hold"/>
                                        <p:tgtEl>
                                          <p:spTgt spid="72"/>
                                        </p:tgtEl>
                                        <p:attrNameLst>
                                          <p:attrName>ppt_x</p:attrName>
                                          <p:attrName>ppt_y</p:attrName>
                                        </p:attrNameLst>
                                      </p:cBhvr>
                                      <p:rCtr x="-117" y="10440"/>
                                    </p:animMotion>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5"/>
                                        </p:tgtEl>
                                        <p:attrNameLst>
                                          <p:attrName>style.visibility</p:attrName>
                                        </p:attrNameLst>
                                      </p:cBhvr>
                                      <p:to>
                                        <p:strVal val="visible"/>
                                      </p:to>
                                    </p:set>
                                    <p:animEffect transition="in" filter="fade">
                                      <p:cBhvr>
                                        <p:cTn id="78" dur="500"/>
                                        <p:tgtEl>
                                          <p:spTgt spid="5"/>
                                        </p:tgtEl>
                                      </p:cBhvr>
                                    </p:animEffect>
                                  </p:childTnLst>
                                </p:cTn>
                              </p:par>
                              <p:par>
                                <p:cTn id="79" presetID="10" presetClass="exit" presetSubtype="0" fill="hold" nodeType="withEffect">
                                  <p:stCondLst>
                                    <p:cond delay="0"/>
                                  </p:stCondLst>
                                  <p:childTnLst>
                                    <p:animEffect transition="out" filter="fade">
                                      <p:cBhvr>
                                        <p:cTn id="80" dur="500"/>
                                        <p:tgtEl>
                                          <p:spTgt spid="76"/>
                                        </p:tgtEl>
                                      </p:cBhvr>
                                    </p:animEffect>
                                    <p:set>
                                      <p:cBhvr>
                                        <p:cTn id="81" dur="1" fill="hold">
                                          <p:stCondLst>
                                            <p:cond delay="499"/>
                                          </p:stCondLst>
                                        </p:cTn>
                                        <p:tgtEl>
                                          <p:spTgt spid="76"/>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500"/>
                                        <p:tgtEl>
                                          <p:spTgt spid="77"/>
                                        </p:tgtEl>
                                      </p:cBhvr>
                                    </p:animEffect>
                                    <p:set>
                                      <p:cBhvr>
                                        <p:cTn id="84" dur="1" fill="hold">
                                          <p:stCondLst>
                                            <p:cond delay="499"/>
                                          </p:stCondLst>
                                        </p:cTn>
                                        <p:tgtEl>
                                          <p:spTgt spid="77"/>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500"/>
                                        <p:tgtEl>
                                          <p:spTgt spid="66"/>
                                        </p:tgtEl>
                                      </p:cBhvr>
                                    </p:animEffect>
                                    <p:set>
                                      <p:cBhvr>
                                        <p:cTn id="87" dur="1" fill="hold">
                                          <p:stCondLst>
                                            <p:cond delay="499"/>
                                          </p:stCondLst>
                                        </p:cTn>
                                        <p:tgtEl>
                                          <p:spTgt spid="66"/>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75"/>
                                        </p:tgtEl>
                                      </p:cBhvr>
                                    </p:animEffect>
                                    <p:set>
                                      <p:cBhvr>
                                        <p:cTn id="90" dur="1" fill="hold">
                                          <p:stCondLst>
                                            <p:cond delay="499"/>
                                          </p:stCondLst>
                                        </p:cTn>
                                        <p:tgtEl>
                                          <p:spTgt spid="75"/>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74"/>
                                        </p:tgtEl>
                                      </p:cBhvr>
                                    </p:animEffect>
                                    <p:set>
                                      <p:cBhvr>
                                        <p:cTn id="93" dur="1" fill="hold">
                                          <p:stCondLst>
                                            <p:cond delay="499"/>
                                          </p:stCondLst>
                                        </p:cTn>
                                        <p:tgtEl>
                                          <p:spTgt spid="74"/>
                                        </p:tgtEl>
                                        <p:attrNameLst>
                                          <p:attrName>style.visibility</p:attrName>
                                        </p:attrNameLst>
                                      </p:cBhvr>
                                      <p:to>
                                        <p:strVal val="hidden"/>
                                      </p:to>
                                    </p:set>
                                  </p:childTnLst>
                                </p:cTn>
                              </p:par>
                              <p:par>
                                <p:cTn id="94" presetID="10" presetClass="exit" presetSubtype="0" fill="hold" nodeType="withEffect">
                                  <p:stCondLst>
                                    <p:cond delay="0"/>
                                  </p:stCondLst>
                                  <p:childTnLst>
                                    <p:animEffect transition="out" filter="fade">
                                      <p:cBhvr>
                                        <p:cTn id="95" dur="500"/>
                                        <p:tgtEl>
                                          <p:spTgt spid="73"/>
                                        </p:tgtEl>
                                      </p:cBhvr>
                                    </p:animEffect>
                                    <p:set>
                                      <p:cBhvr>
                                        <p:cTn id="96" dur="1" fill="hold">
                                          <p:stCondLst>
                                            <p:cond delay="499"/>
                                          </p:stCondLst>
                                        </p:cTn>
                                        <p:tgtEl>
                                          <p:spTgt spid="73"/>
                                        </p:tgtEl>
                                        <p:attrNameLst>
                                          <p:attrName>style.visibility</p:attrName>
                                        </p:attrNameLst>
                                      </p:cBhvr>
                                      <p:to>
                                        <p:strVal val="hidden"/>
                                      </p:to>
                                    </p:set>
                                  </p:childTnLst>
                                </p:cTn>
                              </p:par>
                              <p:par>
                                <p:cTn id="97" presetID="10" presetClass="exit" presetSubtype="0" fill="hold" nodeType="withEffect">
                                  <p:stCondLst>
                                    <p:cond delay="0"/>
                                  </p:stCondLst>
                                  <p:childTnLst>
                                    <p:animEffect transition="out" filter="fade">
                                      <p:cBhvr>
                                        <p:cTn id="98" dur="500"/>
                                        <p:tgtEl>
                                          <p:spTgt spid="72"/>
                                        </p:tgtEl>
                                      </p:cBhvr>
                                    </p:animEffect>
                                    <p:set>
                                      <p:cBhvr>
                                        <p:cTn id="99" dur="1" fill="hold">
                                          <p:stCondLst>
                                            <p:cond delay="499"/>
                                          </p:stCondLst>
                                        </p:cTn>
                                        <p:tgtEl>
                                          <p:spTgt spid="72"/>
                                        </p:tgtEl>
                                        <p:attrNameLst>
                                          <p:attrName>style.visibility</p:attrName>
                                        </p:attrNameLst>
                                      </p:cBhvr>
                                      <p:to>
                                        <p:strVal val="hidden"/>
                                      </p:to>
                                    </p:set>
                                  </p:childTnLst>
                                </p:cTn>
                              </p:par>
                              <p:par>
                                <p:cTn id="100" presetID="10" presetClass="exit" presetSubtype="0" fill="hold" nodeType="withEffect">
                                  <p:stCondLst>
                                    <p:cond delay="0"/>
                                  </p:stCondLst>
                                  <p:childTnLst>
                                    <p:animEffect transition="out" filter="fade">
                                      <p:cBhvr>
                                        <p:cTn id="101" dur="500"/>
                                        <p:tgtEl>
                                          <p:spTgt spid="65"/>
                                        </p:tgtEl>
                                      </p:cBhvr>
                                    </p:animEffect>
                                    <p:set>
                                      <p:cBhvr>
                                        <p:cTn id="102" dur="1" fill="hold">
                                          <p:stCondLst>
                                            <p:cond delay="499"/>
                                          </p:stCondLst>
                                        </p:cTn>
                                        <p:tgtEl>
                                          <p:spTgt spid="65"/>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71"/>
                                        </p:tgtEl>
                                      </p:cBhvr>
                                    </p:animEffect>
                                    <p:set>
                                      <p:cBhvr>
                                        <p:cTn id="105" dur="1" fill="hold">
                                          <p:stCondLst>
                                            <p:cond delay="499"/>
                                          </p:stCondLst>
                                        </p:cTn>
                                        <p:tgtEl>
                                          <p:spTgt spid="71"/>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67"/>
                                        </p:tgtEl>
                                      </p:cBhvr>
                                    </p:animEffect>
                                    <p:set>
                                      <p:cBhvr>
                                        <p:cTn id="108" dur="1" fill="hold">
                                          <p:stCondLst>
                                            <p:cond delay="499"/>
                                          </p:stCondLst>
                                        </p:cTn>
                                        <p:tgtEl>
                                          <p:spTgt spid="67"/>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68"/>
                                        </p:tgtEl>
                                      </p:cBhvr>
                                    </p:animEffect>
                                    <p:set>
                                      <p:cBhvr>
                                        <p:cTn id="111" dur="1" fill="hold">
                                          <p:stCondLst>
                                            <p:cond delay="499"/>
                                          </p:stCondLst>
                                        </p:cTn>
                                        <p:tgtEl>
                                          <p:spTgt spid="68"/>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69"/>
                                        </p:tgtEl>
                                      </p:cBhvr>
                                    </p:animEffect>
                                    <p:set>
                                      <p:cBhvr>
                                        <p:cTn id="114" dur="1" fill="hold">
                                          <p:stCondLst>
                                            <p:cond delay="499"/>
                                          </p:stCondLst>
                                        </p:cTn>
                                        <p:tgtEl>
                                          <p:spTgt spid="69"/>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500"/>
                                        <p:tgtEl>
                                          <p:spTgt spid="70"/>
                                        </p:tgtEl>
                                      </p:cBhvr>
                                    </p:animEffect>
                                    <p:set>
                                      <p:cBhvr>
                                        <p:cTn id="117" dur="1" fill="hold">
                                          <p:stCondLst>
                                            <p:cond delay="499"/>
                                          </p:stCondLst>
                                        </p:cTn>
                                        <p:tgtEl>
                                          <p:spTgt spid="70"/>
                                        </p:tgtEl>
                                        <p:attrNameLst>
                                          <p:attrName>style.visibility</p:attrName>
                                        </p:attrNameLst>
                                      </p:cBhvr>
                                      <p:to>
                                        <p:strVal val="hidden"/>
                                      </p:to>
                                    </p:set>
                                  </p:childTnLst>
                                </p:cTn>
                              </p:par>
                              <p:par>
                                <p:cTn id="118" presetID="1" presetClass="entr" presetSubtype="0" fill="hold" nodeType="withEffect">
                                  <p:stCondLst>
                                    <p:cond delay="0"/>
                                  </p:stCondLst>
                                  <p:childTnLst>
                                    <p:set>
                                      <p:cBhvr>
                                        <p:cTn id="119" dur="1" fill="hold">
                                          <p:stCondLst>
                                            <p:cond delay="0"/>
                                          </p:stCondLst>
                                        </p:cTn>
                                        <p:tgtEl>
                                          <p:spTgt spid="57"/>
                                        </p:tgtEl>
                                        <p:attrNameLst>
                                          <p:attrName>style.visibility</p:attrName>
                                        </p:attrNameLst>
                                      </p:cBhvr>
                                      <p:to>
                                        <p:strVal val="visible"/>
                                      </p:to>
                                    </p:set>
                                  </p:childTnLst>
                                </p:cTn>
                              </p:par>
                            </p:childTnLst>
                          </p:cTn>
                        </p:par>
                      </p:childTnLst>
                    </p:cTn>
                  </p:par>
                  <p:par>
                    <p:cTn id="120" fill="hold">
                      <p:stCondLst>
                        <p:cond delay="indefinite"/>
                      </p:stCondLst>
                      <p:childTnLst>
                        <p:par>
                          <p:cTn id="121" fill="hold">
                            <p:stCondLst>
                              <p:cond delay="0"/>
                            </p:stCondLst>
                            <p:childTnLst>
                              <p:par>
                                <p:cTn id="122" presetID="1" presetClass="entr" presetSubtype="0" fill="hold" nodeType="clickEffect">
                                  <p:stCondLst>
                                    <p:cond delay="0"/>
                                  </p:stCondLst>
                                  <p:childTnLst>
                                    <p:set>
                                      <p:cBhvr>
                                        <p:cTn id="123" dur="1" fill="hold">
                                          <p:stCondLst>
                                            <p:cond delay="0"/>
                                          </p:stCondLst>
                                        </p:cTn>
                                        <p:tgtEl>
                                          <p:spTgt spid="36"/>
                                        </p:tgtEl>
                                        <p:attrNameLst>
                                          <p:attrName>style.visibility</p:attrName>
                                        </p:attrNameLst>
                                      </p:cBhvr>
                                      <p:to>
                                        <p:strVal val="visible"/>
                                      </p:to>
                                    </p:se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nodeType="clickEffect">
                                  <p:stCondLst>
                                    <p:cond delay="0"/>
                                  </p:stCondLst>
                                  <p:childTnLst>
                                    <p:set>
                                      <p:cBhvr>
                                        <p:cTn id="127" dur="1" fill="hold">
                                          <p:stCondLst>
                                            <p:cond delay="0"/>
                                          </p:stCondLst>
                                        </p:cTn>
                                        <p:tgtEl>
                                          <p:spTgt spid="79"/>
                                        </p:tgtEl>
                                        <p:attrNameLst>
                                          <p:attrName>style.visibility</p:attrName>
                                        </p:attrNameLst>
                                      </p:cBhvr>
                                      <p:to>
                                        <p:strVal val="visible"/>
                                      </p:to>
                                    </p:set>
                                  </p:childTnLst>
                                </p:cTn>
                              </p:par>
                              <p:par>
                                <p:cTn id="128" presetID="1" presetClass="entr" presetSubtype="0" fill="hold" nodeType="withEffect">
                                  <p:stCondLst>
                                    <p:cond delay="0"/>
                                  </p:stCondLst>
                                  <p:childTnLst>
                                    <p:set>
                                      <p:cBhvr>
                                        <p:cTn id="129" dur="1" fill="hold">
                                          <p:stCondLst>
                                            <p:cond delay="0"/>
                                          </p:stCondLst>
                                        </p:cTn>
                                        <p:tgtEl>
                                          <p:spTgt spid="95"/>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nodeType="clickEffect">
                                  <p:stCondLst>
                                    <p:cond delay="0"/>
                                  </p:stCondLst>
                                  <p:childTnLst>
                                    <p:set>
                                      <p:cBhvr>
                                        <p:cTn id="133" dur="1" fill="hold">
                                          <p:stCondLst>
                                            <p:cond delay="0"/>
                                          </p:stCondLst>
                                        </p:cTn>
                                        <p:tgtEl>
                                          <p:spTgt spid="78"/>
                                        </p:tgtEl>
                                        <p:attrNameLst>
                                          <p:attrName>style.visibility</p:attrName>
                                        </p:attrNameLst>
                                      </p:cBhvr>
                                      <p:to>
                                        <p:strVal val="visible"/>
                                      </p:to>
                                    </p:set>
                                  </p:childTnLst>
                                </p:cTn>
                              </p:par>
                              <p:par>
                                <p:cTn id="134" presetID="1" presetClass="entr" presetSubtype="0" fill="hold" nodeType="withEffect">
                                  <p:stCondLst>
                                    <p:cond delay="0"/>
                                  </p:stCondLst>
                                  <p:childTnLst>
                                    <p:set>
                                      <p:cBhvr>
                                        <p:cTn id="135" dur="1" fill="hold">
                                          <p:stCondLst>
                                            <p:cond delay="0"/>
                                          </p:stCondLst>
                                        </p:cTn>
                                        <p:tgtEl>
                                          <p:spTgt spid="97"/>
                                        </p:tgtEl>
                                        <p:attrNameLst>
                                          <p:attrName>style.visibility</p:attrName>
                                        </p:attrNameLst>
                                      </p:cBhvr>
                                      <p:to>
                                        <p:strVal val="visible"/>
                                      </p:to>
                                    </p:set>
                                  </p:childTnLst>
                                </p:cTn>
                              </p:par>
                            </p:childTnLst>
                          </p:cTn>
                        </p:par>
                      </p:childTnLst>
                    </p:cTn>
                  </p:par>
                  <p:par>
                    <p:cTn id="136" fill="hold">
                      <p:stCondLst>
                        <p:cond delay="indefinite"/>
                      </p:stCondLst>
                      <p:childTnLst>
                        <p:par>
                          <p:cTn id="137" fill="hold">
                            <p:stCondLst>
                              <p:cond delay="0"/>
                            </p:stCondLst>
                            <p:childTnLst>
                              <p:par>
                                <p:cTn id="138" presetID="1" presetClass="entr" presetSubtype="0" fill="hold" grpId="0" nodeType="clickEffect">
                                  <p:stCondLst>
                                    <p:cond delay="0"/>
                                  </p:stCondLst>
                                  <p:childTnLst>
                                    <p:set>
                                      <p:cBhvr>
                                        <p:cTn id="139"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C2C35-A724-44A2-8A9F-543B1E0EDBB9}"/>
              </a:ext>
            </a:extLst>
          </p:cNvPr>
          <p:cNvSpPr>
            <a:spLocks noGrp="1"/>
          </p:cNvSpPr>
          <p:nvPr>
            <p:ph type="title"/>
          </p:nvPr>
        </p:nvSpPr>
        <p:spPr/>
        <p:txBody>
          <a:bodyPr/>
          <a:lstStyle/>
          <a:p>
            <a:r>
              <a:rPr lang="en-GB" dirty="0"/>
              <a:t>2AS-4 Add and subtract within 100 – part 2</a:t>
            </a:r>
          </a:p>
        </p:txBody>
      </p:sp>
      <p:pic>
        <p:nvPicPr>
          <p:cNvPr id="4" name="Picture 3" descr="A picture containing object  Description generated with very high confidence">
            <a:extLst>
              <a:ext uri="{FF2B5EF4-FFF2-40B4-BE49-F238E27FC236}">
                <a16:creationId xmlns:a16="http://schemas.microsoft.com/office/drawing/2014/main" id="{06208A6D-BEFE-4408-8034-BBB1F5D92F9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372588" y="2259566"/>
            <a:ext cx="7907446" cy="630000"/>
          </a:xfrm>
          <a:prstGeom prst="rect">
            <a:avLst/>
          </a:prstGeom>
        </p:spPr>
      </p:pic>
      <p:sp>
        <p:nvSpPr>
          <p:cNvPr id="9" name="Rectangle 8">
            <a:extLst>
              <a:ext uri="{FF2B5EF4-FFF2-40B4-BE49-F238E27FC236}">
                <a16:creationId xmlns:a16="http://schemas.microsoft.com/office/drawing/2014/main" id="{0E3F838E-0FF5-4CA8-A7FE-5FC17C661867}"/>
              </a:ext>
            </a:extLst>
          </p:cNvPr>
          <p:cNvSpPr/>
          <p:nvPr/>
        </p:nvSpPr>
        <p:spPr bwMode="auto">
          <a:xfrm>
            <a:off x="9117012" y="2317986"/>
            <a:ext cx="2451100" cy="13970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6" name="Picture 15" descr="A picture containing object  Description generated with very high confidence">
            <a:extLst>
              <a:ext uri="{FF2B5EF4-FFF2-40B4-BE49-F238E27FC236}">
                <a16:creationId xmlns:a16="http://schemas.microsoft.com/office/drawing/2014/main" id="{DB35D735-DEC1-4DAE-917E-1CC754C3676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486"/>
          <a:stretch/>
        </p:blipFill>
        <p:spPr>
          <a:xfrm>
            <a:off x="3372589" y="1210392"/>
            <a:ext cx="6290523" cy="1046545"/>
          </a:xfrm>
          <a:prstGeom prst="rect">
            <a:avLst/>
          </a:prstGeom>
        </p:spPr>
      </p:pic>
      <p:pic>
        <p:nvPicPr>
          <p:cNvPr id="17" name="Picture 16" descr="A picture containing object  Description generated with very high confidence">
            <a:extLst>
              <a:ext uri="{FF2B5EF4-FFF2-40B4-BE49-F238E27FC236}">
                <a16:creationId xmlns:a16="http://schemas.microsoft.com/office/drawing/2014/main" id="{A67DB4B0-7413-4115-8299-3C0F5DFE920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409111" y="2278616"/>
            <a:ext cx="457200" cy="498476"/>
          </a:xfrm>
          <a:prstGeom prst="rect">
            <a:avLst/>
          </a:prstGeom>
        </p:spPr>
      </p:pic>
      <p:pic>
        <p:nvPicPr>
          <p:cNvPr id="18" name="Picture 17" descr="A picture containing object  Description generated with very high confidence">
            <a:extLst>
              <a:ext uri="{FF2B5EF4-FFF2-40B4-BE49-F238E27FC236}">
                <a16:creationId xmlns:a16="http://schemas.microsoft.com/office/drawing/2014/main" id="{60C0B435-D9CA-4F0F-8EFA-A9043BA1F69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409111" y="2816462"/>
            <a:ext cx="1092200" cy="1012824"/>
          </a:xfrm>
          <a:prstGeom prst="rect">
            <a:avLst/>
          </a:prstGeom>
        </p:spPr>
      </p:pic>
      <p:pic>
        <p:nvPicPr>
          <p:cNvPr id="19" name="Picture 18" descr="A picture containing object  Description generated with very high confidence">
            <a:extLst>
              <a:ext uri="{FF2B5EF4-FFF2-40B4-BE49-F238E27FC236}">
                <a16:creationId xmlns:a16="http://schemas.microsoft.com/office/drawing/2014/main" id="{4FD072A8-03B3-45CF-9AF7-5347DF0DB26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0287951" y="2290047"/>
            <a:ext cx="355600" cy="519695"/>
          </a:xfrm>
          <a:prstGeom prst="rect">
            <a:avLst/>
          </a:prstGeom>
        </p:spPr>
      </p:pic>
      <p:pic>
        <p:nvPicPr>
          <p:cNvPr id="20" name="Picture 19" descr="A picture containing object  Description generated with very high confidence">
            <a:extLst>
              <a:ext uri="{FF2B5EF4-FFF2-40B4-BE49-F238E27FC236}">
                <a16:creationId xmlns:a16="http://schemas.microsoft.com/office/drawing/2014/main" id="{63C3611E-E2A6-4ED3-BD6C-D6D847D2625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0594235" y="2818286"/>
            <a:ext cx="685800" cy="1012824"/>
          </a:xfrm>
          <a:prstGeom prst="rect">
            <a:avLst/>
          </a:prstGeom>
        </p:spPr>
      </p:pic>
      <p:pic>
        <p:nvPicPr>
          <p:cNvPr id="21" name="Picture 20" descr="A picture containing object  Description generated with very high confidence">
            <a:extLst>
              <a:ext uri="{FF2B5EF4-FFF2-40B4-BE49-F238E27FC236}">
                <a16:creationId xmlns:a16="http://schemas.microsoft.com/office/drawing/2014/main" id="{3438B9F5-D441-4650-A5E4-216B856DAE2C}"/>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0922951" y="2290046"/>
            <a:ext cx="351342" cy="511040"/>
          </a:xfrm>
          <a:prstGeom prst="rect">
            <a:avLst/>
          </a:prstGeom>
        </p:spPr>
      </p:pic>
      <p:pic>
        <p:nvPicPr>
          <p:cNvPr id="22" name="Picture 21" descr="A picture containing object  Description generated with very high confidence">
            <a:extLst>
              <a:ext uri="{FF2B5EF4-FFF2-40B4-BE49-F238E27FC236}">
                <a16:creationId xmlns:a16="http://schemas.microsoft.com/office/drawing/2014/main" id="{511B4DC0-33CF-428C-BDCB-55865C881A4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1486"/>
          <a:stretch/>
        </p:blipFill>
        <p:spPr>
          <a:xfrm>
            <a:off x="9663111" y="1213022"/>
            <a:ext cx="1524000" cy="1046545"/>
          </a:xfrm>
          <a:prstGeom prst="rect">
            <a:avLst/>
          </a:prstGeom>
        </p:spPr>
      </p:pic>
      <p:pic>
        <p:nvPicPr>
          <p:cNvPr id="7" name="Picture 6" descr="A picture containing object  Description generated with very high confidence">
            <a:extLst>
              <a:ext uri="{FF2B5EF4-FFF2-40B4-BE49-F238E27FC236}">
                <a16:creationId xmlns:a16="http://schemas.microsoft.com/office/drawing/2014/main" id="{2C0F9DF9-F402-413C-9E33-844087CD4DC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1392177" y="1781609"/>
            <a:ext cx="1198178" cy="439625"/>
          </a:xfrm>
          <a:prstGeom prst="rect">
            <a:avLst/>
          </a:prstGeom>
        </p:spPr>
      </p:pic>
      <p:pic>
        <p:nvPicPr>
          <p:cNvPr id="10" name="Picture 9" descr="A picture containing object  Description generated with very high confidence">
            <a:extLst>
              <a:ext uri="{FF2B5EF4-FFF2-40B4-BE49-F238E27FC236}">
                <a16:creationId xmlns:a16="http://schemas.microsoft.com/office/drawing/2014/main" id="{C05F273C-6E9A-407C-AB56-B0983C3961BD}"/>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1165951" y="2280276"/>
            <a:ext cx="525516" cy="294290"/>
          </a:xfrm>
          <a:prstGeom prst="rect">
            <a:avLst/>
          </a:prstGeom>
        </p:spPr>
      </p:pic>
      <p:pic>
        <p:nvPicPr>
          <p:cNvPr id="11" name="Picture 10" descr="A picture containing object  Description generated with very high confidence">
            <a:extLst>
              <a:ext uri="{FF2B5EF4-FFF2-40B4-BE49-F238E27FC236}">
                <a16:creationId xmlns:a16="http://schemas.microsoft.com/office/drawing/2014/main" id="{9CE51959-829F-4594-9205-361140311E87}"/>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2002375" y="2221234"/>
            <a:ext cx="325823" cy="353331"/>
          </a:xfrm>
          <a:prstGeom prst="rect">
            <a:avLst/>
          </a:prstGeom>
        </p:spPr>
      </p:pic>
      <p:sp>
        <p:nvSpPr>
          <p:cNvPr id="27" name="Rectangle 26">
            <a:extLst>
              <a:ext uri="{FF2B5EF4-FFF2-40B4-BE49-F238E27FC236}">
                <a16:creationId xmlns:a16="http://schemas.microsoft.com/office/drawing/2014/main" id="{696893DC-586A-414B-9191-2A38B70EA2ED}"/>
              </a:ext>
            </a:extLst>
          </p:cNvPr>
          <p:cNvSpPr/>
          <p:nvPr/>
        </p:nvSpPr>
        <p:spPr>
          <a:xfrm>
            <a:off x="671301" y="1252242"/>
            <a:ext cx="1577676" cy="523220"/>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26 + 37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8" name="Rectangle 27">
            <a:extLst>
              <a:ext uri="{FF2B5EF4-FFF2-40B4-BE49-F238E27FC236}">
                <a16:creationId xmlns:a16="http://schemas.microsoft.com/office/drawing/2014/main" id="{6D37E82C-B357-4236-92AE-9BDB9780E9F9}"/>
              </a:ext>
            </a:extLst>
          </p:cNvPr>
          <p:cNvSpPr/>
          <p:nvPr/>
        </p:nvSpPr>
        <p:spPr>
          <a:xfrm>
            <a:off x="2328198" y="1259667"/>
            <a:ext cx="553357" cy="523220"/>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63</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2" name="Content Placeholder 2">
            <a:extLst>
              <a:ext uri="{FF2B5EF4-FFF2-40B4-BE49-F238E27FC236}">
                <a16:creationId xmlns:a16="http://schemas.microsoft.com/office/drawing/2014/main" id="{AB4E2250-E297-413C-ABEE-A05A3AA47BC0}"/>
              </a:ext>
            </a:extLst>
          </p:cNvPr>
          <p:cNvSpPr txBox="1">
            <a:spLocks/>
          </p:cNvSpPr>
          <p:nvPr/>
        </p:nvSpPr>
        <p:spPr>
          <a:xfrm>
            <a:off x="623888" y="3108244"/>
            <a:ext cx="1095851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look at a different strategy using a number line.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Have both addends been partitioned or just one of them?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add 37 to 26 if we only partition 37?</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jumps do we need to make on the number line?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add 7 to 56 by jumping to a multiple of 10?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3" name="TextBox 19">
            <a:extLst>
              <a:ext uri="{FF2B5EF4-FFF2-40B4-BE49-F238E27FC236}">
                <a16:creationId xmlns:a16="http://schemas.microsoft.com/office/drawing/2014/main" id="{F73ECC63-F631-4527-91BD-D4C9FC642115}"/>
              </a:ext>
            </a:extLst>
          </p:cNvPr>
          <p:cNvSpPr txBox="1"/>
          <p:nvPr/>
        </p:nvSpPr>
        <p:spPr>
          <a:xfrm>
            <a:off x="623888" y="5647608"/>
            <a:ext cx="6462712"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 can partition one addend and count on in tens and ones.</a:t>
            </a:r>
          </a:p>
        </p:txBody>
      </p:sp>
    </p:spTree>
    <p:extLst>
      <p:ext uri="{BB962C8B-B14F-4D97-AF65-F5344CB8AC3E}">
        <p14:creationId xmlns:p14="http://schemas.microsoft.com/office/powerpoint/2010/main" val="1297554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1000" tmFilter="0, 0; .2, .5; .8, .5; 1, 0"/>
                                        <p:tgtEl>
                                          <p:spTgt spid="10"/>
                                        </p:tgtEl>
                                      </p:cBhvr>
                                    </p:animEffect>
                                    <p:animScale>
                                      <p:cBhvr>
                                        <p:cTn id="12" dur="500" autoRev="1" fill="hold"/>
                                        <p:tgtEl>
                                          <p:spTgt spid="10"/>
                                        </p:tgtEl>
                                      </p:cBhvr>
                                      <p:by x="105000" y="105000"/>
                                    </p:animScale>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nodeType="clickEffect">
                                  <p:stCondLst>
                                    <p:cond delay="0"/>
                                  </p:stCondLst>
                                  <p:childTnLst>
                                    <p:animEffect transition="out" filter="fade">
                                      <p:cBhvr>
                                        <p:cTn id="25" dur="1000" tmFilter="0, 0; .2, .5; .8, .5; 1, 0"/>
                                        <p:tgtEl>
                                          <p:spTgt spid="11"/>
                                        </p:tgtEl>
                                      </p:cBhvr>
                                    </p:animEffect>
                                    <p:animScale>
                                      <p:cBhvr>
                                        <p:cTn id="26" dur="500" autoRev="1" fill="hold"/>
                                        <p:tgtEl>
                                          <p:spTgt spid="11"/>
                                        </p:tgtEl>
                                      </p:cBhvr>
                                      <p:by x="105000" y="105000"/>
                                    </p:animScale>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0FB4-2137-4BDF-BD1E-86029F2E9BEE}"/>
              </a:ext>
            </a:extLst>
          </p:cNvPr>
          <p:cNvSpPr>
            <a:spLocks noGrp="1"/>
          </p:cNvSpPr>
          <p:nvPr>
            <p:ph type="title"/>
          </p:nvPr>
        </p:nvSpPr>
        <p:spPr/>
        <p:txBody>
          <a:bodyPr/>
          <a:lstStyle/>
          <a:p>
            <a:r>
              <a:rPr lang="en-GB" dirty="0"/>
              <a:t>2AS-4 Add and subtract within 100 – part 2</a:t>
            </a:r>
          </a:p>
        </p:txBody>
      </p:sp>
      <p:sp>
        <p:nvSpPr>
          <p:cNvPr id="3" name="TextBox 2">
            <a:extLst>
              <a:ext uri="{FF2B5EF4-FFF2-40B4-BE49-F238E27FC236}">
                <a16:creationId xmlns:a16="http://schemas.microsoft.com/office/drawing/2014/main" id="{B7ACA8A6-A158-4861-9D31-3209DBF7DD04}"/>
              </a:ext>
            </a:extLst>
          </p:cNvPr>
          <p:cNvSpPr txBox="1"/>
          <p:nvPr/>
        </p:nvSpPr>
        <p:spPr>
          <a:xfrm>
            <a:off x="623889" y="1232240"/>
            <a:ext cx="8748712" cy="707886"/>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thinking about when you need to partition. Write the partitioned numbers before you calculate.</a:t>
            </a:r>
          </a:p>
        </p:txBody>
      </p:sp>
      <p:sp>
        <p:nvSpPr>
          <p:cNvPr id="4" name="TextBox 3">
            <a:extLst>
              <a:ext uri="{FF2B5EF4-FFF2-40B4-BE49-F238E27FC236}">
                <a16:creationId xmlns:a16="http://schemas.microsoft.com/office/drawing/2014/main" id="{BC0941A0-C9DC-48FC-A650-AD1A4F21F866}"/>
              </a:ext>
            </a:extLst>
          </p:cNvPr>
          <p:cNvSpPr txBox="1"/>
          <p:nvPr/>
        </p:nvSpPr>
        <p:spPr>
          <a:xfrm>
            <a:off x="1849140" y="2586525"/>
            <a:ext cx="3135645" cy="414267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+ 6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 + 6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 + 7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+ 5 + 10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+ 3 + 10 + 1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 + 10 + 3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6" name="TextBox 5">
            <a:extLst>
              <a:ext uri="{FF2B5EF4-FFF2-40B4-BE49-F238E27FC236}">
                <a16:creationId xmlns:a16="http://schemas.microsoft.com/office/drawing/2014/main" id="{65F8B162-38D8-4DE1-B617-765E037A09A6}"/>
              </a:ext>
            </a:extLst>
          </p:cNvPr>
          <p:cNvSpPr txBox="1"/>
          <p:nvPr/>
        </p:nvSpPr>
        <p:spPr>
          <a:xfrm>
            <a:off x="7442218" y="2586525"/>
            <a:ext cx="2430250" cy="36256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+ 12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 + 11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 + 21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 + 34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41 + 21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55 + 20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29498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 shot of a window  Description generated with high confidence">
            <a:extLst>
              <a:ext uri="{FF2B5EF4-FFF2-40B4-BE49-F238E27FC236}">
                <a16:creationId xmlns:a16="http://schemas.microsoft.com/office/drawing/2014/main" id="{B204750C-71E1-452A-A40B-1229DD24047F}"/>
              </a:ext>
            </a:extLst>
          </p:cNvPr>
          <p:cNvPicPr>
            <a:picLocks noChangeAspect="1"/>
          </p:cNvPicPr>
          <p:nvPr/>
        </p:nvPicPr>
        <p:blipFill rotWithShape="1">
          <a:blip r:embed="rId3" cstate="print">
            <a:alphaModFix amt="30000"/>
            <a:extLst>
              <a:ext uri="{28A0092B-C50C-407E-A947-70E740481C1C}">
                <a14:useLocalDpi xmlns:a14="http://schemas.microsoft.com/office/drawing/2010/main" val="0"/>
              </a:ext>
            </a:extLst>
          </a:blip>
          <a:srcRect/>
          <a:stretch/>
        </p:blipFill>
        <p:spPr>
          <a:xfrm>
            <a:off x="2001465" y="2799241"/>
            <a:ext cx="492072" cy="1920244"/>
          </a:xfrm>
          <a:prstGeom prst="rect">
            <a:avLst/>
          </a:prstGeom>
        </p:spPr>
      </p:pic>
      <p:pic>
        <p:nvPicPr>
          <p:cNvPr id="18" name="Picture 17" descr="A screen shot of a window  Description generated with high confidence">
            <a:extLst>
              <a:ext uri="{FF2B5EF4-FFF2-40B4-BE49-F238E27FC236}">
                <a16:creationId xmlns:a16="http://schemas.microsoft.com/office/drawing/2014/main" id="{DE4EF10F-FD74-4879-8A43-A06EFA78FAF4}"/>
              </a:ext>
            </a:extLst>
          </p:cNvPr>
          <p:cNvPicPr>
            <a:picLocks noChangeAspect="1"/>
          </p:cNvPicPr>
          <p:nvPr/>
        </p:nvPicPr>
        <p:blipFill rotWithShape="1">
          <a:blip r:embed="rId4" cstate="print">
            <a:alphaModFix amt="30000"/>
            <a:extLst>
              <a:ext uri="{28A0092B-C50C-407E-A947-70E740481C1C}">
                <a14:useLocalDpi xmlns:a14="http://schemas.microsoft.com/office/drawing/2010/main" val="0"/>
              </a:ext>
            </a:extLst>
          </a:blip>
          <a:srcRect/>
          <a:stretch/>
        </p:blipFill>
        <p:spPr>
          <a:xfrm>
            <a:off x="3239412" y="2799242"/>
            <a:ext cx="319616" cy="461666"/>
          </a:xfrm>
          <a:prstGeom prst="rect">
            <a:avLst/>
          </a:prstGeom>
        </p:spPr>
      </p:pic>
      <p:pic>
        <p:nvPicPr>
          <p:cNvPr id="19" name="Picture 18">
            <a:extLst>
              <a:ext uri="{FF2B5EF4-FFF2-40B4-BE49-F238E27FC236}">
                <a16:creationId xmlns:a16="http://schemas.microsoft.com/office/drawing/2014/main" id="{B93BF2DA-D465-4877-A168-E7CD1A6D4DF7}"/>
              </a:ext>
            </a:extLst>
          </p:cNvPr>
          <p:cNvPicPr>
            <a:picLocks noChangeAspect="1"/>
          </p:cNvPicPr>
          <p:nvPr/>
        </p:nvPicPr>
        <p:blipFill rotWithShape="1">
          <a:blip r:embed="rId5" cstate="print">
            <a:alphaModFix amt="30000"/>
            <a:extLst>
              <a:ext uri="{28A0092B-C50C-407E-A947-70E740481C1C}">
                <a14:useLocalDpi xmlns:a14="http://schemas.microsoft.com/office/drawing/2010/main" val="0"/>
              </a:ext>
            </a:extLst>
          </a:blip>
          <a:srcRect l="-11"/>
          <a:stretch/>
        </p:blipFill>
        <p:spPr>
          <a:xfrm>
            <a:off x="2550437" y="2799240"/>
            <a:ext cx="533400" cy="1920244"/>
          </a:xfrm>
          <a:prstGeom prst="rect">
            <a:avLst/>
          </a:prstGeom>
        </p:spPr>
      </p:pic>
      <p:pic>
        <p:nvPicPr>
          <p:cNvPr id="20" name="Picture 19" descr="A screen shot of a window  Description generated with high confidence">
            <a:extLst>
              <a:ext uri="{FF2B5EF4-FFF2-40B4-BE49-F238E27FC236}">
                <a16:creationId xmlns:a16="http://schemas.microsoft.com/office/drawing/2014/main" id="{0D43078F-37FD-4CE8-A9D0-E6751417EC09}"/>
              </a:ext>
            </a:extLst>
          </p:cNvPr>
          <p:cNvPicPr>
            <a:picLocks noChangeAspect="1"/>
          </p:cNvPicPr>
          <p:nvPr/>
        </p:nvPicPr>
        <p:blipFill rotWithShape="1">
          <a:blip r:embed="rId6" cstate="print">
            <a:alphaModFix amt="30000"/>
            <a:extLst>
              <a:ext uri="{28A0092B-C50C-407E-A947-70E740481C1C}">
                <a14:useLocalDpi xmlns:a14="http://schemas.microsoft.com/office/drawing/2010/main" val="0"/>
              </a:ext>
            </a:extLst>
          </a:blip>
          <a:srcRect/>
          <a:stretch/>
        </p:blipFill>
        <p:spPr>
          <a:xfrm>
            <a:off x="3233964" y="3818631"/>
            <a:ext cx="313266" cy="304801"/>
          </a:xfrm>
          <a:prstGeom prst="rect">
            <a:avLst/>
          </a:prstGeom>
        </p:spPr>
      </p:pic>
      <p:pic>
        <p:nvPicPr>
          <p:cNvPr id="21" name="Picture 20" descr="A screen shot of a window  Description generated with high confidence">
            <a:extLst>
              <a:ext uri="{FF2B5EF4-FFF2-40B4-BE49-F238E27FC236}">
                <a16:creationId xmlns:a16="http://schemas.microsoft.com/office/drawing/2014/main" id="{1AF857CA-FCB5-4D4C-BE76-C546745639AA}"/>
              </a:ext>
            </a:extLst>
          </p:cNvPr>
          <p:cNvPicPr>
            <a:picLocks noChangeAspect="1"/>
          </p:cNvPicPr>
          <p:nvPr/>
        </p:nvPicPr>
        <p:blipFill rotWithShape="1">
          <a:blip r:embed="rId7" cstate="print">
            <a:alphaModFix amt="30000"/>
            <a:extLst>
              <a:ext uri="{28A0092B-C50C-407E-A947-70E740481C1C}">
                <a14:useLocalDpi xmlns:a14="http://schemas.microsoft.com/office/drawing/2010/main" val="0"/>
              </a:ext>
            </a:extLst>
          </a:blip>
          <a:srcRect/>
          <a:stretch/>
        </p:blipFill>
        <p:spPr>
          <a:xfrm>
            <a:off x="3237295" y="3260908"/>
            <a:ext cx="313266" cy="269854"/>
          </a:xfrm>
          <a:prstGeom prst="rect">
            <a:avLst/>
          </a:prstGeom>
        </p:spPr>
      </p:pic>
      <p:pic>
        <p:nvPicPr>
          <p:cNvPr id="22" name="Picture 21" descr="A screen shot of a window  Description generated with high confidence">
            <a:extLst>
              <a:ext uri="{FF2B5EF4-FFF2-40B4-BE49-F238E27FC236}">
                <a16:creationId xmlns:a16="http://schemas.microsoft.com/office/drawing/2014/main" id="{D50CF19A-A6EF-4347-BDC6-3BC033D1437F}"/>
              </a:ext>
            </a:extLst>
          </p:cNvPr>
          <p:cNvPicPr>
            <a:picLocks noChangeAspect="1"/>
          </p:cNvPicPr>
          <p:nvPr/>
        </p:nvPicPr>
        <p:blipFill rotWithShape="1">
          <a:blip r:embed="rId8" cstate="print">
            <a:alphaModFix amt="30000"/>
            <a:extLst>
              <a:ext uri="{28A0092B-C50C-407E-A947-70E740481C1C}">
                <a14:useLocalDpi xmlns:a14="http://schemas.microsoft.com/office/drawing/2010/main" val="0"/>
              </a:ext>
            </a:extLst>
          </a:blip>
          <a:srcRect/>
          <a:stretch/>
        </p:blipFill>
        <p:spPr>
          <a:xfrm>
            <a:off x="3235178" y="3530763"/>
            <a:ext cx="313266" cy="287867"/>
          </a:xfrm>
          <a:prstGeom prst="rect">
            <a:avLst/>
          </a:prstGeom>
        </p:spPr>
      </p:pic>
      <p:sp>
        <p:nvSpPr>
          <p:cNvPr id="4" name="Title 3">
            <a:extLst>
              <a:ext uri="{FF2B5EF4-FFF2-40B4-BE49-F238E27FC236}">
                <a16:creationId xmlns:a16="http://schemas.microsoft.com/office/drawing/2014/main" id="{1A35EF56-EA1A-42D9-A5C9-5714CAF9C6BE}"/>
              </a:ext>
            </a:extLst>
          </p:cNvPr>
          <p:cNvSpPr>
            <a:spLocks noGrp="1"/>
          </p:cNvSpPr>
          <p:nvPr>
            <p:ph type="title"/>
          </p:nvPr>
        </p:nvSpPr>
        <p:spPr/>
        <p:txBody>
          <a:bodyPr/>
          <a:lstStyle/>
          <a:p>
            <a:r>
              <a:rPr lang="en-GB" dirty="0"/>
              <a:t>2AS-4 Add and subtract within 100 – part 2</a:t>
            </a:r>
          </a:p>
        </p:txBody>
      </p:sp>
      <p:sp>
        <p:nvSpPr>
          <p:cNvPr id="5" name="TextBox 4">
            <a:extLst>
              <a:ext uri="{FF2B5EF4-FFF2-40B4-BE49-F238E27FC236}">
                <a16:creationId xmlns:a16="http://schemas.microsoft.com/office/drawing/2014/main" id="{EC2B297E-5367-4489-AB30-48DA47B7074E}"/>
              </a:ext>
            </a:extLst>
          </p:cNvPr>
          <p:cNvSpPr txBox="1"/>
          <p:nvPr/>
        </p:nvSpPr>
        <p:spPr bwMode="auto">
          <a:xfrm>
            <a:off x="1853636" y="1497013"/>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45</a:t>
            </a:r>
          </a:p>
        </p:txBody>
      </p:sp>
      <p:pic>
        <p:nvPicPr>
          <p:cNvPr id="6" name="Picture 5" descr="A screen shot of a window  Description generated with high confidence">
            <a:extLst>
              <a:ext uri="{FF2B5EF4-FFF2-40B4-BE49-F238E27FC236}">
                <a16:creationId xmlns:a16="http://schemas.microsoft.com/office/drawing/2014/main" id="{6020C2EB-DE2D-488D-9FEA-39B800D85A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00251" y="2799242"/>
            <a:ext cx="492072" cy="1920244"/>
          </a:xfrm>
          <a:prstGeom prst="rect">
            <a:avLst/>
          </a:prstGeom>
        </p:spPr>
      </p:pic>
      <p:sp>
        <p:nvSpPr>
          <p:cNvPr id="7" name="TextBox 6">
            <a:extLst>
              <a:ext uri="{FF2B5EF4-FFF2-40B4-BE49-F238E27FC236}">
                <a16:creationId xmlns:a16="http://schemas.microsoft.com/office/drawing/2014/main" id="{97C53F28-DA4C-4FC5-8E1E-21C2BBCC6247}"/>
              </a:ext>
            </a:extLst>
          </p:cNvPr>
          <p:cNvSpPr txBox="1"/>
          <p:nvPr/>
        </p:nvSpPr>
        <p:spPr bwMode="auto">
          <a:xfrm>
            <a:off x="2217768" y="1497013"/>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− 20</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pic>
        <p:nvPicPr>
          <p:cNvPr id="8" name="Picture 7" descr="A screen shot of a window  Description generated with high confidence">
            <a:extLst>
              <a:ext uri="{FF2B5EF4-FFF2-40B4-BE49-F238E27FC236}">
                <a16:creationId xmlns:a16="http://schemas.microsoft.com/office/drawing/2014/main" id="{C18BE843-CD0D-4138-8500-B41CB207D0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36024" y="2799243"/>
            <a:ext cx="319616" cy="461666"/>
          </a:xfrm>
          <a:prstGeom prst="rect">
            <a:avLst/>
          </a:prstGeom>
        </p:spPr>
      </p:pic>
      <p:pic>
        <p:nvPicPr>
          <p:cNvPr id="9" name="Picture 8">
            <a:extLst>
              <a:ext uri="{FF2B5EF4-FFF2-40B4-BE49-F238E27FC236}">
                <a16:creationId xmlns:a16="http://schemas.microsoft.com/office/drawing/2014/main" id="{987561DE-BC92-4CB7-B5C6-BC27D5B27A9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
          <a:stretch/>
        </p:blipFill>
        <p:spPr>
          <a:xfrm>
            <a:off x="2549223" y="2799241"/>
            <a:ext cx="533400" cy="1920244"/>
          </a:xfrm>
          <a:prstGeom prst="rect">
            <a:avLst/>
          </a:prstGeom>
        </p:spPr>
      </p:pic>
      <p:sp>
        <p:nvSpPr>
          <p:cNvPr id="11" name="TextBox 10">
            <a:extLst>
              <a:ext uri="{FF2B5EF4-FFF2-40B4-BE49-F238E27FC236}">
                <a16:creationId xmlns:a16="http://schemas.microsoft.com/office/drawing/2014/main" id="{AC05B739-477E-47E2-9FDE-DB60ABFA87E7}"/>
              </a:ext>
            </a:extLst>
          </p:cNvPr>
          <p:cNvSpPr txBox="1"/>
          <p:nvPr/>
        </p:nvSpPr>
        <p:spPr bwMode="auto">
          <a:xfrm>
            <a:off x="2819205" y="1497013"/>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− 3</a:t>
            </a:r>
          </a:p>
        </p:txBody>
      </p:sp>
      <p:pic>
        <p:nvPicPr>
          <p:cNvPr id="14" name="Picture 13" descr="A screen shot of a window  Description generated with high confidence">
            <a:extLst>
              <a:ext uri="{FF2B5EF4-FFF2-40B4-BE49-F238E27FC236}">
                <a16:creationId xmlns:a16="http://schemas.microsoft.com/office/drawing/2014/main" id="{C52FAD72-9FAB-4234-8517-74F81D6627C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232750" y="3818632"/>
            <a:ext cx="313266" cy="304801"/>
          </a:xfrm>
          <a:prstGeom prst="rect">
            <a:avLst/>
          </a:prstGeom>
        </p:spPr>
      </p:pic>
      <p:pic>
        <p:nvPicPr>
          <p:cNvPr id="15" name="Picture 14" descr="A screen shot of a window  Description generated with high confidence">
            <a:extLst>
              <a:ext uri="{FF2B5EF4-FFF2-40B4-BE49-F238E27FC236}">
                <a16:creationId xmlns:a16="http://schemas.microsoft.com/office/drawing/2014/main" id="{ECE6E09F-3549-49CD-9189-8FD9CB88E50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233907" y="3260909"/>
            <a:ext cx="313266" cy="269854"/>
          </a:xfrm>
          <a:prstGeom prst="rect">
            <a:avLst/>
          </a:prstGeom>
        </p:spPr>
      </p:pic>
      <p:pic>
        <p:nvPicPr>
          <p:cNvPr id="16" name="Picture 15" descr="A screen shot of a window  Description generated with high confidence">
            <a:extLst>
              <a:ext uri="{FF2B5EF4-FFF2-40B4-BE49-F238E27FC236}">
                <a16:creationId xmlns:a16="http://schemas.microsoft.com/office/drawing/2014/main" id="{BFBF8BBD-701F-4216-9CED-AA9BB59FF38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1790" y="3530764"/>
            <a:ext cx="313266" cy="287867"/>
          </a:xfrm>
          <a:prstGeom prst="rect">
            <a:avLst/>
          </a:prstGeom>
        </p:spPr>
      </p:pic>
      <p:sp>
        <p:nvSpPr>
          <p:cNvPr id="17" name="TextBox 16">
            <a:extLst>
              <a:ext uri="{FF2B5EF4-FFF2-40B4-BE49-F238E27FC236}">
                <a16:creationId xmlns:a16="http://schemas.microsoft.com/office/drawing/2014/main" id="{EDD7A024-B5B7-48EF-924F-034EC4D2AE12}"/>
              </a:ext>
            </a:extLst>
          </p:cNvPr>
          <p:cNvSpPr txBox="1"/>
          <p:nvPr/>
        </p:nvSpPr>
        <p:spPr bwMode="auto">
          <a:xfrm>
            <a:off x="3390705" y="1497013"/>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22</a:t>
            </a:r>
          </a:p>
        </p:txBody>
      </p:sp>
      <p:sp>
        <p:nvSpPr>
          <p:cNvPr id="2" name="TextBox 19">
            <a:extLst>
              <a:ext uri="{FF2B5EF4-FFF2-40B4-BE49-F238E27FC236}">
                <a16:creationId xmlns:a16="http://schemas.microsoft.com/office/drawing/2014/main" id="{8DEEAE45-4123-4DD0-85A2-08C20371702B}"/>
              </a:ext>
            </a:extLst>
          </p:cNvPr>
          <p:cNvSpPr txBox="1"/>
          <p:nvPr/>
        </p:nvSpPr>
        <p:spPr>
          <a:xfrm>
            <a:off x="6076336" y="4519429"/>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 can subtract from any two-digit number by subtracting tens then ones.</a:t>
            </a:r>
          </a:p>
        </p:txBody>
      </p:sp>
      <p:sp>
        <p:nvSpPr>
          <p:cNvPr id="3" name="Content Placeholder 2">
            <a:extLst>
              <a:ext uri="{FF2B5EF4-FFF2-40B4-BE49-F238E27FC236}">
                <a16:creationId xmlns:a16="http://schemas.microsoft.com/office/drawing/2014/main" id="{7EA45532-F353-4D2A-8F19-D27A08703D2A}"/>
              </a:ext>
            </a:extLst>
          </p:cNvPr>
          <p:cNvSpPr txBox="1">
            <a:spLocks/>
          </p:cNvSpPr>
          <p:nvPr/>
        </p:nvSpPr>
        <p:spPr>
          <a:xfrm>
            <a:off x="6192012" y="1557338"/>
            <a:ext cx="5390389" cy="272891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think about how we can subtract tens and ones from two-digit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45 using your own equipment.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what will be left if you subtract 20 from 45? And then what will be left if you subtract 3?</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67684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5"/>
                                        </p:tgtEl>
                                      </p:cBhvr>
                                    </p:animEffect>
                                    <p:set>
                                      <p:cBhvr>
                                        <p:cTn id="18" dur="1" fill="hold">
                                          <p:stCondLst>
                                            <p:cond delay="499"/>
                                          </p:stCondLst>
                                        </p:cTn>
                                        <p:tgtEl>
                                          <p:spTgt spid="1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6"/>
                                        </p:tgtEl>
                                      </p:cBhvr>
                                    </p:animEffect>
                                    <p:animScale>
                                      <p:cBhvr>
                                        <p:cTn id="23" dur="250" autoRev="1" fill="hold"/>
                                        <p:tgtEl>
                                          <p:spTgt spid="6"/>
                                        </p:tgtEl>
                                      </p:cBhvr>
                                      <p:by x="105000" y="105000"/>
                                    </p:animScale>
                                  </p:childTnLst>
                                </p:cTn>
                              </p:par>
                              <p:par>
                                <p:cTn id="24" presetID="26" presetClass="emph" presetSubtype="0" fill="hold" nodeType="withEffect">
                                  <p:stCondLst>
                                    <p:cond delay="0"/>
                                  </p:stCondLst>
                                  <p:childTnLst>
                                    <p:animEffect transition="out" filter="fade">
                                      <p:cBhvr>
                                        <p:cTn id="25" dur="500" tmFilter="0, 0; .2, .5; .8, .5; 1, 0"/>
                                        <p:tgtEl>
                                          <p:spTgt spid="8"/>
                                        </p:tgtEl>
                                      </p:cBhvr>
                                    </p:animEffect>
                                    <p:animScale>
                                      <p:cBhvr>
                                        <p:cTn id="26" dur="250" autoRev="1" fill="hold"/>
                                        <p:tgtEl>
                                          <p:spTgt spid="8"/>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screen shot of a window  Description generated with high confidence">
            <a:extLst>
              <a:ext uri="{FF2B5EF4-FFF2-40B4-BE49-F238E27FC236}">
                <a16:creationId xmlns:a16="http://schemas.microsoft.com/office/drawing/2014/main" id="{B204750C-71E1-452A-A40B-1229DD24047F}"/>
              </a:ext>
            </a:extLst>
          </p:cNvPr>
          <p:cNvPicPr>
            <a:picLocks noChangeAspect="1"/>
          </p:cNvPicPr>
          <p:nvPr/>
        </p:nvPicPr>
        <p:blipFill rotWithShape="1">
          <a:blip r:embed="rId3" cstate="print">
            <a:alphaModFix amt="30000"/>
            <a:extLst>
              <a:ext uri="{28A0092B-C50C-407E-A947-70E740481C1C}">
                <a14:useLocalDpi xmlns:a14="http://schemas.microsoft.com/office/drawing/2010/main" val="0"/>
              </a:ext>
            </a:extLst>
          </a:blip>
          <a:srcRect/>
          <a:stretch/>
        </p:blipFill>
        <p:spPr>
          <a:xfrm>
            <a:off x="2001465" y="2799241"/>
            <a:ext cx="492072" cy="1920244"/>
          </a:xfrm>
          <a:prstGeom prst="rect">
            <a:avLst/>
          </a:prstGeom>
        </p:spPr>
      </p:pic>
      <p:pic>
        <p:nvPicPr>
          <p:cNvPr id="18" name="Picture 17" descr="A screen shot of a window  Description generated with high confidence">
            <a:extLst>
              <a:ext uri="{FF2B5EF4-FFF2-40B4-BE49-F238E27FC236}">
                <a16:creationId xmlns:a16="http://schemas.microsoft.com/office/drawing/2014/main" id="{DE4EF10F-FD74-4879-8A43-A06EFA78FAF4}"/>
              </a:ext>
            </a:extLst>
          </p:cNvPr>
          <p:cNvPicPr>
            <a:picLocks noChangeAspect="1"/>
          </p:cNvPicPr>
          <p:nvPr/>
        </p:nvPicPr>
        <p:blipFill rotWithShape="1">
          <a:blip r:embed="rId4" cstate="print">
            <a:alphaModFix amt="30000"/>
            <a:extLst>
              <a:ext uri="{28A0092B-C50C-407E-A947-70E740481C1C}">
                <a14:useLocalDpi xmlns:a14="http://schemas.microsoft.com/office/drawing/2010/main" val="0"/>
              </a:ext>
            </a:extLst>
          </a:blip>
          <a:srcRect/>
          <a:stretch/>
        </p:blipFill>
        <p:spPr>
          <a:xfrm>
            <a:off x="3239412" y="2799242"/>
            <a:ext cx="319616" cy="461666"/>
          </a:xfrm>
          <a:prstGeom prst="rect">
            <a:avLst/>
          </a:prstGeom>
        </p:spPr>
      </p:pic>
      <p:pic>
        <p:nvPicPr>
          <p:cNvPr id="19" name="Picture 18">
            <a:extLst>
              <a:ext uri="{FF2B5EF4-FFF2-40B4-BE49-F238E27FC236}">
                <a16:creationId xmlns:a16="http://schemas.microsoft.com/office/drawing/2014/main" id="{B93BF2DA-D465-4877-A168-E7CD1A6D4DF7}"/>
              </a:ext>
            </a:extLst>
          </p:cNvPr>
          <p:cNvPicPr>
            <a:picLocks noChangeAspect="1"/>
          </p:cNvPicPr>
          <p:nvPr/>
        </p:nvPicPr>
        <p:blipFill rotWithShape="1">
          <a:blip r:embed="rId5" cstate="print">
            <a:alphaModFix amt="30000"/>
            <a:extLst>
              <a:ext uri="{28A0092B-C50C-407E-A947-70E740481C1C}">
                <a14:useLocalDpi xmlns:a14="http://schemas.microsoft.com/office/drawing/2010/main" val="0"/>
              </a:ext>
            </a:extLst>
          </a:blip>
          <a:srcRect l="-11"/>
          <a:stretch/>
        </p:blipFill>
        <p:spPr>
          <a:xfrm>
            <a:off x="2550437" y="2799240"/>
            <a:ext cx="533400" cy="1920244"/>
          </a:xfrm>
          <a:prstGeom prst="rect">
            <a:avLst/>
          </a:prstGeom>
        </p:spPr>
      </p:pic>
      <p:pic>
        <p:nvPicPr>
          <p:cNvPr id="20" name="Picture 19" descr="A screen shot of a window  Description generated with high confidence">
            <a:extLst>
              <a:ext uri="{FF2B5EF4-FFF2-40B4-BE49-F238E27FC236}">
                <a16:creationId xmlns:a16="http://schemas.microsoft.com/office/drawing/2014/main" id="{0D43078F-37FD-4CE8-A9D0-E6751417EC09}"/>
              </a:ext>
            </a:extLst>
          </p:cNvPr>
          <p:cNvPicPr>
            <a:picLocks noChangeAspect="1"/>
          </p:cNvPicPr>
          <p:nvPr/>
        </p:nvPicPr>
        <p:blipFill rotWithShape="1">
          <a:blip r:embed="rId6" cstate="print">
            <a:alphaModFix amt="30000"/>
            <a:extLst>
              <a:ext uri="{28A0092B-C50C-407E-A947-70E740481C1C}">
                <a14:useLocalDpi xmlns:a14="http://schemas.microsoft.com/office/drawing/2010/main" val="0"/>
              </a:ext>
            </a:extLst>
          </a:blip>
          <a:srcRect/>
          <a:stretch/>
        </p:blipFill>
        <p:spPr>
          <a:xfrm>
            <a:off x="3233964" y="3818631"/>
            <a:ext cx="313266" cy="304801"/>
          </a:xfrm>
          <a:prstGeom prst="rect">
            <a:avLst/>
          </a:prstGeom>
        </p:spPr>
      </p:pic>
      <p:pic>
        <p:nvPicPr>
          <p:cNvPr id="21" name="Picture 20" descr="A screen shot of a window  Description generated with high confidence">
            <a:extLst>
              <a:ext uri="{FF2B5EF4-FFF2-40B4-BE49-F238E27FC236}">
                <a16:creationId xmlns:a16="http://schemas.microsoft.com/office/drawing/2014/main" id="{1AF857CA-FCB5-4D4C-BE76-C546745639AA}"/>
              </a:ext>
            </a:extLst>
          </p:cNvPr>
          <p:cNvPicPr>
            <a:picLocks noChangeAspect="1"/>
          </p:cNvPicPr>
          <p:nvPr/>
        </p:nvPicPr>
        <p:blipFill rotWithShape="1">
          <a:blip r:embed="rId7" cstate="print">
            <a:alphaModFix amt="30000"/>
            <a:extLst>
              <a:ext uri="{28A0092B-C50C-407E-A947-70E740481C1C}">
                <a14:useLocalDpi xmlns:a14="http://schemas.microsoft.com/office/drawing/2010/main" val="0"/>
              </a:ext>
            </a:extLst>
          </a:blip>
          <a:srcRect/>
          <a:stretch/>
        </p:blipFill>
        <p:spPr>
          <a:xfrm>
            <a:off x="3237295" y="3260908"/>
            <a:ext cx="313266" cy="269854"/>
          </a:xfrm>
          <a:prstGeom prst="rect">
            <a:avLst/>
          </a:prstGeom>
        </p:spPr>
      </p:pic>
      <p:pic>
        <p:nvPicPr>
          <p:cNvPr id="22" name="Picture 21" descr="A screen shot of a window  Description generated with high confidence">
            <a:extLst>
              <a:ext uri="{FF2B5EF4-FFF2-40B4-BE49-F238E27FC236}">
                <a16:creationId xmlns:a16="http://schemas.microsoft.com/office/drawing/2014/main" id="{D50CF19A-A6EF-4347-BDC6-3BC033D1437F}"/>
              </a:ext>
            </a:extLst>
          </p:cNvPr>
          <p:cNvPicPr>
            <a:picLocks noChangeAspect="1"/>
          </p:cNvPicPr>
          <p:nvPr/>
        </p:nvPicPr>
        <p:blipFill rotWithShape="1">
          <a:blip r:embed="rId8" cstate="print">
            <a:alphaModFix amt="30000"/>
            <a:extLst>
              <a:ext uri="{28A0092B-C50C-407E-A947-70E740481C1C}">
                <a14:useLocalDpi xmlns:a14="http://schemas.microsoft.com/office/drawing/2010/main" val="0"/>
              </a:ext>
            </a:extLst>
          </a:blip>
          <a:srcRect/>
          <a:stretch/>
        </p:blipFill>
        <p:spPr>
          <a:xfrm>
            <a:off x="3235178" y="3530763"/>
            <a:ext cx="313266" cy="287867"/>
          </a:xfrm>
          <a:prstGeom prst="rect">
            <a:avLst/>
          </a:prstGeom>
        </p:spPr>
      </p:pic>
      <p:sp>
        <p:nvSpPr>
          <p:cNvPr id="4" name="Title 3">
            <a:extLst>
              <a:ext uri="{FF2B5EF4-FFF2-40B4-BE49-F238E27FC236}">
                <a16:creationId xmlns:a16="http://schemas.microsoft.com/office/drawing/2014/main" id="{1A35EF56-EA1A-42D9-A5C9-5714CAF9C6BE}"/>
              </a:ext>
            </a:extLst>
          </p:cNvPr>
          <p:cNvSpPr>
            <a:spLocks noGrp="1"/>
          </p:cNvSpPr>
          <p:nvPr>
            <p:ph type="title"/>
          </p:nvPr>
        </p:nvSpPr>
        <p:spPr/>
        <p:txBody>
          <a:bodyPr/>
          <a:lstStyle/>
          <a:p>
            <a:r>
              <a:rPr lang="en-GB" dirty="0"/>
              <a:t>2AS-4 Add and subtract within 100 – part 2</a:t>
            </a:r>
          </a:p>
        </p:txBody>
      </p:sp>
      <p:sp>
        <p:nvSpPr>
          <p:cNvPr id="5" name="TextBox 4">
            <a:extLst>
              <a:ext uri="{FF2B5EF4-FFF2-40B4-BE49-F238E27FC236}">
                <a16:creationId xmlns:a16="http://schemas.microsoft.com/office/drawing/2014/main" id="{EC2B297E-5367-4489-AB30-48DA47B7074E}"/>
              </a:ext>
            </a:extLst>
          </p:cNvPr>
          <p:cNvSpPr txBox="1"/>
          <p:nvPr/>
        </p:nvSpPr>
        <p:spPr bwMode="auto">
          <a:xfrm>
            <a:off x="1853636" y="1497013"/>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45</a:t>
            </a:r>
          </a:p>
        </p:txBody>
      </p:sp>
      <p:pic>
        <p:nvPicPr>
          <p:cNvPr id="6" name="Picture 5" descr="A screen shot of a window  Description generated with high confidence">
            <a:extLst>
              <a:ext uri="{FF2B5EF4-FFF2-40B4-BE49-F238E27FC236}">
                <a16:creationId xmlns:a16="http://schemas.microsoft.com/office/drawing/2014/main" id="{6020C2EB-DE2D-488D-9FEA-39B800D85A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00251" y="2799242"/>
            <a:ext cx="492072" cy="1920244"/>
          </a:xfrm>
          <a:prstGeom prst="rect">
            <a:avLst/>
          </a:prstGeom>
        </p:spPr>
      </p:pic>
      <p:sp>
        <p:nvSpPr>
          <p:cNvPr id="7" name="TextBox 6">
            <a:extLst>
              <a:ext uri="{FF2B5EF4-FFF2-40B4-BE49-F238E27FC236}">
                <a16:creationId xmlns:a16="http://schemas.microsoft.com/office/drawing/2014/main" id="{97C53F28-DA4C-4FC5-8E1E-21C2BBCC6247}"/>
              </a:ext>
            </a:extLst>
          </p:cNvPr>
          <p:cNvSpPr txBox="1"/>
          <p:nvPr/>
        </p:nvSpPr>
        <p:spPr bwMode="auto">
          <a:xfrm>
            <a:off x="2772738" y="1497013"/>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− 20</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pic>
        <p:nvPicPr>
          <p:cNvPr id="8" name="Picture 7" descr="A screen shot of a window  Description generated with high confidence">
            <a:extLst>
              <a:ext uri="{FF2B5EF4-FFF2-40B4-BE49-F238E27FC236}">
                <a16:creationId xmlns:a16="http://schemas.microsoft.com/office/drawing/2014/main" id="{C18BE843-CD0D-4138-8500-B41CB207D02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236024" y="2799243"/>
            <a:ext cx="319616" cy="461666"/>
          </a:xfrm>
          <a:prstGeom prst="rect">
            <a:avLst/>
          </a:prstGeom>
        </p:spPr>
      </p:pic>
      <p:pic>
        <p:nvPicPr>
          <p:cNvPr id="9" name="Picture 8">
            <a:extLst>
              <a:ext uri="{FF2B5EF4-FFF2-40B4-BE49-F238E27FC236}">
                <a16:creationId xmlns:a16="http://schemas.microsoft.com/office/drawing/2014/main" id="{987561DE-BC92-4CB7-B5C6-BC27D5B27A9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
          <a:stretch/>
        </p:blipFill>
        <p:spPr>
          <a:xfrm>
            <a:off x="2549223" y="2799241"/>
            <a:ext cx="533400" cy="1920244"/>
          </a:xfrm>
          <a:prstGeom prst="rect">
            <a:avLst/>
          </a:prstGeom>
        </p:spPr>
      </p:pic>
      <p:sp>
        <p:nvSpPr>
          <p:cNvPr id="11" name="TextBox 10">
            <a:extLst>
              <a:ext uri="{FF2B5EF4-FFF2-40B4-BE49-F238E27FC236}">
                <a16:creationId xmlns:a16="http://schemas.microsoft.com/office/drawing/2014/main" id="{AC05B739-477E-47E2-9FDE-DB60ABFA87E7}"/>
              </a:ext>
            </a:extLst>
          </p:cNvPr>
          <p:cNvSpPr txBox="1"/>
          <p:nvPr/>
        </p:nvSpPr>
        <p:spPr bwMode="auto">
          <a:xfrm>
            <a:off x="2184110" y="1497013"/>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− 3</a:t>
            </a:r>
          </a:p>
        </p:txBody>
      </p:sp>
      <p:pic>
        <p:nvPicPr>
          <p:cNvPr id="14" name="Picture 13" descr="A screen shot of a window  Description generated with high confidence">
            <a:extLst>
              <a:ext uri="{FF2B5EF4-FFF2-40B4-BE49-F238E27FC236}">
                <a16:creationId xmlns:a16="http://schemas.microsoft.com/office/drawing/2014/main" id="{C52FAD72-9FAB-4234-8517-74F81D6627C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232750" y="3818632"/>
            <a:ext cx="313266" cy="304801"/>
          </a:xfrm>
          <a:prstGeom prst="rect">
            <a:avLst/>
          </a:prstGeom>
        </p:spPr>
      </p:pic>
      <p:pic>
        <p:nvPicPr>
          <p:cNvPr id="15" name="Picture 14" descr="A screen shot of a window  Description generated with high confidence">
            <a:extLst>
              <a:ext uri="{FF2B5EF4-FFF2-40B4-BE49-F238E27FC236}">
                <a16:creationId xmlns:a16="http://schemas.microsoft.com/office/drawing/2014/main" id="{ECE6E09F-3549-49CD-9189-8FD9CB88E50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233907" y="3260909"/>
            <a:ext cx="313266" cy="269854"/>
          </a:xfrm>
          <a:prstGeom prst="rect">
            <a:avLst/>
          </a:prstGeom>
        </p:spPr>
      </p:pic>
      <p:pic>
        <p:nvPicPr>
          <p:cNvPr id="16" name="Picture 15" descr="A screen shot of a window  Description generated with high confidence">
            <a:extLst>
              <a:ext uri="{FF2B5EF4-FFF2-40B4-BE49-F238E27FC236}">
                <a16:creationId xmlns:a16="http://schemas.microsoft.com/office/drawing/2014/main" id="{BFBF8BBD-701F-4216-9CED-AA9BB59FF38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231790" y="3530764"/>
            <a:ext cx="313266" cy="287867"/>
          </a:xfrm>
          <a:prstGeom prst="rect">
            <a:avLst/>
          </a:prstGeom>
        </p:spPr>
      </p:pic>
      <p:sp>
        <p:nvSpPr>
          <p:cNvPr id="17" name="TextBox 16">
            <a:extLst>
              <a:ext uri="{FF2B5EF4-FFF2-40B4-BE49-F238E27FC236}">
                <a16:creationId xmlns:a16="http://schemas.microsoft.com/office/drawing/2014/main" id="{EDD7A024-B5B7-48EF-924F-034EC4D2AE12}"/>
              </a:ext>
            </a:extLst>
          </p:cNvPr>
          <p:cNvSpPr txBox="1"/>
          <p:nvPr/>
        </p:nvSpPr>
        <p:spPr bwMode="auto">
          <a:xfrm>
            <a:off x="3390705" y="1497013"/>
            <a:ext cx="9955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22</a:t>
            </a:r>
          </a:p>
        </p:txBody>
      </p:sp>
      <p:sp>
        <p:nvSpPr>
          <p:cNvPr id="3" name="Content Placeholder 2">
            <a:extLst>
              <a:ext uri="{FF2B5EF4-FFF2-40B4-BE49-F238E27FC236}">
                <a16:creationId xmlns:a16="http://schemas.microsoft.com/office/drawing/2014/main" id="{641E5BF2-3B3D-4D6F-9AB6-D7AACF1C5435}"/>
              </a:ext>
            </a:extLst>
          </p:cNvPr>
          <p:cNvSpPr txBox="1">
            <a:spLocks/>
          </p:cNvSpPr>
          <p:nvPr/>
        </p:nvSpPr>
        <p:spPr>
          <a:xfrm>
            <a:off x="6192012" y="1557338"/>
            <a:ext cx="5390389" cy="349644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What’s the same and what’s different about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predict what will happen if we subtract the </a:t>
            </a:r>
            <a:r>
              <a:rPr kumimoji="0" lang="en-GB" sz="2000" u="none" strike="noStrike" kern="1200" cap="none" spc="0" normalizeH="0" baseline="0" noProof="0" dirty="0">
                <a:ln>
                  <a:noFill/>
                </a:ln>
                <a:solidFill>
                  <a:srgbClr val="585858"/>
                </a:solidFill>
                <a:effectLst/>
                <a:uLnTx/>
                <a:uFillTx/>
                <a:latin typeface="Arial"/>
                <a:ea typeface="+mn-ea"/>
                <a:cs typeface="+mn-cs"/>
              </a:rPr>
              <a:t>ones </a:t>
            </a:r>
            <a:r>
              <a:rPr kumimoji="0" lang="en-GB" sz="2000" i="1" u="none" strike="noStrike" kern="1200" cap="none" spc="0" normalizeH="0" baseline="0" noProof="0" dirty="0">
                <a:ln>
                  <a:noFill/>
                </a:ln>
                <a:solidFill>
                  <a:srgbClr val="585858"/>
                </a:solidFill>
                <a:effectLst/>
                <a:uLnTx/>
                <a:uFillTx/>
                <a:latin typeface="Arial"/>
                <a:ea typeface="+mn-ea"/>
                <a:cs typeface="+mn-cs"/>
              </a:rPr>
              <a:t>then</a:t>
            </a:r>
            <a:r>
              <a:rPr kumimoji="0" lang="en-GB" sz="2000" u="none" strike="noStrike" kern="1200" cap="none" spc="0" normalizeH="0" baseline="0" noProof="0" dirty="0">
                <a:ln>
                  <a:noFill/>
                </a:ln>
                <a:solidFill>
                  <a:srgbClr val="585858"/>
                </a:solidFill>
                <a:effectLst/>
                <a:uLnTx/>
                <a:uFillTx/>
                <a:latin typeface="Arial"/>
                <a:ea typeface="+mn-ea"/>
                <a:cs typeface="+mn-cs"/>
              </a:rPr>
              <a:t> the tens</a:t>
            </a:r>
            <a:r>
              <a:rPr kumimoji="0" lang="en-GB" sz="2000" b="0" i="1"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Try this with your equipment.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try these calculations and check whether it makes a difference what order you subtract the tens and ones in.</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b="1" i="0" u="none" strike="noStrike" kern="1200" cap="none" spc="0" normalizeH="0" baseline="0" noProof="0" dirty="0">
                <a:ln>
                  <a:noFill/>
                </a:ln>
                <a:effectLst/>
                <a:uLnTx/>
                <a:uFillTx/>
                <a:latin typeface="+mj-lt"/>
                <a:ea typeface="+mn-ea"/>
                <a:cs typeface="+mn-cs"/>
              </a:rPr>
              <a:t>            </a:t>
            </a:r>
            <a:r>
              <a:rPr kumimoji="0" lang="en-GB" sz="2000" i="0" u="none" strike="noStrike" kern="1200" cap="none" spc="0" normalizeH="0" baseline="0" noProof="0" dirty="0">
                <a:ln>
                  <a:noFill/>
                </a:ln>
                <a:effectLst/>
                <a:uLnTx/>
                <a:uFillTx/>
                <a:latin typeface="+mj-lt"/>
                <a:ea typeface="+mn-ea"/>
                <a:cs typeface="+mn-cs"/>
              </a:rPr>
              <a:t>53 </a:t>
            </a:r>
            <a:r>
              <a:rPr kumimoji="0" lang="en-GB" sz="2000" b="0" i="0" u="none" strike="noStrike" kern="1200" cap="none" spc="0" normalizeH="0" baseline="0" noProof="0" dirty="0">
                <a:ln>
                  <a:noFill/>
                </a:ln>
                <a:effectLst/>
                <a:uLnTx/>
                <a:uFillTx/>
                <a:latin typeface="+mj-lt"/>
                <a:ea typeface="+mn-ea"/>
                <a:cs typeface="+mn-cs"/>
              </a:rPr>
              <a:t>−</a:t>
            </a:r>
            <a:r>
              <a:rPr kumimoji="0" lang="en-GB" sz="2000" i="0" u="none" strike="noStrike" kern="1200" cap="none" spc="0" normalizeH="0" baseline="0" noProof="0" dirty="0">
                <a:ln>
                  <a:noFill/>
                </a:ln>
                <a:effectLst/>
                <a:uLnTx/>
                <a:uFillTx/>
                <a:latin typeface="+mj-lt"/>
                <a:ea typeface="+mn-ea"/>
                <a:cs typeface="+mn-cs"/>
              </a:rPr>
              <a:t> 2 </a:t>
            </a:r>
            <a:r>
              <a:rPr kumimoji="0" lang="en-GB" sz="2000" b="0" i="0" u="none" strike="noStrike" kern="1200" cap="none" spc="0" normalizeH="0" baseline="0" noProof="0" dirty="0">
                <a:ln>
                  <a:noFill/>
                </a:ln>
                <a:effectLst/>
                <a:uLnTx/>
                <a:uFillTx/>
                <a:latin typeface="+mj-lt"/>
                <a:ea typeface="+mn-ea"/>
                <a:cs typeface="+mn-cs"/>
              </a:rPr>
              <a:t>−</a:t>
            </a:r>
            <a:r>
              <a:rPr kumimoji="0" lang="en-GB" sz="2000" i="0" u="none" strike="noStrike" kern="1200" cap="none" spc="0" normalizeH="0" baseline="0" noProof="0" dirty="0">
                <a:ln>
                  <a:noFill/>
                </a:ln>
                <a:effectLst/>
                <a:uLnTx/>
                <a:uFillTx/>
                <a:latin typeface="+mj-lt"/>
                <a:ea typeface="+mn-ea"/>
                <a:cs typeface="+mn-cs"/>
              </a:rPr>
              <a:t> 30        	  53 </a:t>
            </a:r>
            <a:r>
              <a:rPr kumimoji="0" lang="en-GB" sz="2000" b="0" i="0" u="none" strike="noStrike" kern="1200" cap="none" spc="0" normalizeH="0" baseline="0" noProof="0" dirty="0">
                <a:ln>
                  <a:noFill/>
                </a:ln>
                <a:effectLst/>
                <a:uLnTx/>
                <a:uFillTx/>
                <a:latin typeface="+mj-lt"/>
                <a:ea typeface="+mn-ea"/>
                <a:cs typeface="+mn-cs"/>
              </a:rPr>
              <a:t>−</a:t>
            </a:r>
            <a:r>
              <a:rPr kumimoji="0" lang="en-GB" sz="2000" i="0" u="none" strike="noStrike" kern="1200" cap="none" spc="0" normalizeH="0" baseline="0" noProof="0" dirty="0">
                <a:ln>
                  <a:noFill/>
                </a:ln>
                <a:effectLst/>
                <a:uLnTx/>
                <a:uFillTx/>
                <a:latin typeface="+mj-lt"/>
                <a:ea typeface="+mn-ea"/>
                <a:cs typeface="+mn-cs"/>
              </a:rPr>
              <a:t> 30 </a:t>
            </a:r>
            <a:r>
              <a:rPr kumimoji="0" lang="en-GB" sz="2000" b="0" i="0" u="none" strike="noStrike" kern="1200" cap="none" spc="0" normalizeH="0" baseline="0" noProof="0" dirty="0">
                <a:ln>
                  <a:noFill/>
                </a:ln>
                <a:effectLst/>
                <a:uLnTx/>
                <a:uFillTx/>
                <a:latin typeface="+mj-lt"/>
                <a:ea typeface="+mn-ea"/>
                <a:cs typeface="+mn-cs"/>
              </a:rPr>
              <a:t>−</a:t>
            </a:r>
            <a:r>
              <a:rPr kumimoji="0" lang="en-GB" sz="2000" i="0" u="none" strike="noStrike" kern="1200" cap="none" spc="0" normalizeH="0" baseline="0" noProof="0" dirty="0">
                <a:ln>
                  <a:noFill/>
                </a:ln>
                <a:effectLst/>
                <a:uLnTx/>
                <a:uFillTx/>
                <a:latin typeface="+mj-lt"/>
                <a:ea typeface="+mn-ea"/>
                <a:cs typeface="+mn-cs"/>
              </a:rPr>
              <a:t> 2</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3537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6" presetClass="emph" presetSubtype="0" fill="hold" nodeType="clickEffect">
                                  <p:stCondLst>
                                    <p:cond delay="0"/>
                                  </p:stCondLst>
                                  <p:childTnLst>
                                    <p:animEffect transition="out" filter="fade">
                                      <p:cBhvr>
                                        <p:cTn id="22" dur="500" tmFilter="0, 0; .2, .5; .8, .5; 1, 0"/>
                                        <p:tgtEl>
                                          <p:spTgt spid="6"/>
                                        </p:tgtEl>
                                      </p:cBhvr>
                                    </p:animEffect>
                                    <p:animScale>
                                      <p:cBhvr>
                                        <p:cTn id="23" dur="250" autoRev="1" fill="hold"/>
                                        <p:tgtEl>
                                          <p:spTgt spid="6"/>
                                        </p:tgtEl>
                                      </p:cBhvr>
                                      <p:by x="105000" y="105000"/>
                                    </p:animScale>
                                  </p:childTnLst>
                                </p:cTn>
                              </p:par>
                              <p:par>
                                <p:cTn id="24" presetID="26" presetClass="emph" presetSubtype="0" fill="hold" nodeType="withEffect">
                                  <p:stCondLst>
                                    <p:cond delay="0"/>
                                  </p:stCondLst>
                                  <p:childTnLst>
                                    <p:animEffect transition="out" filter="fade">
                                      <p:cBhvr>
                                        <p:cTn id="25" dur="500" tmFilter="0, 0; .2, .5; .8, .5; 1, 0"/>
                                        <p:tgtEl>
                                          <p:spTgt spid="8"/>
                                        </p:tgtEl>
                                      </p:cBhvr>
                                    </p:animEffect>
                                    <p:animScale>
                                      <p:cBhvr>
                                        <p:cTn id="26" dur="250" autoRev="1" fill="hold"/>
                                        <p:tgtEl>
                                          <p:spTgt spid="8"/>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0D4FD6-54ED-4FD3-9E59-5928039599F0}"/>
              </a:ext>
            </a:extLst>
          </p:cNvPr>
          <p:cNvSpPr>
            <a:spLocks noGrp="1"/>
          </p:cNvSpPr>
          <p:nvPr>
            <p:ph type="title"/>
          </p:nvPr>
        </p:nvSpPr>
        <p:spPr/>
        <p:txBody>
          <a:bodyPr/>
          <a:lstStyle/>
          <a:p>
            <a:r>
              <a:rPr lang="en-GB" dirty="0"/>
              <a:t>2AS-4 Add and subtract within 100 – part 2</a:t>
            </a:r>
          </a:p>
        </p:txBody>
      </p:sp>
      <p:pic>
        <p:nvPicPr>
          <p:cNvPr id="5" name="Picture 4" descr="A picture containing hula-hoop  Description generated with very high confidence">
            <a:extLst>
              <a:ext uri="{FF2B5EF4-FFF2-40B4-BE49-F238E27FC236}">
                <a16:creationId xmlns:a16="http://schemas.microsoft.com/office/drawing/2014/main" id="{C7501CE7-7C7A-439E-B0B6-60700CF9FC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7310" y="3429734"/>
            <a:ext cx="7907446" cy="630000"/>
          </a:xfrm>
          <a:prstGeom prst="rect">
            <a:avLst/>
          </a:prstGeom>
        </p:spPr>
      </p:pic>
      <p:sp>
        <p:nvSpPr>
          <p:cNvPr id="6" name="TextBox 5">
            <a:extLst>
              <a:ext uri="{FF2B5EF4-FFF2-40B4-BE49-F238E27FC236}">
                <a16:creationId xmlns:a16="http://schemas.microsoft.com/office/drawing/2014/main" id="{A1433672-74E0-4F8F-B2C5-5C85E08E87EA}"/>
              </a:ext>
            </a:extLst>
          </p:cNvPr>
          <p:cNvSpPr txBox="1"/>
          <p:nvPr/>
        </p:nvSpPr>
        <p:spPr bwMode="auto">
          <a:xfrm>
            <a:off x="3394536" y="1826649"/>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45</a:t>
            </a:r>
          </a:p>
        </p:txBody>
      </p:sp>
      <p:sp>
        <p:nvSpPr>
          <p:cNvPr id="7" name="TextBox 6">
            <a:extLst>
              <a:ext uri="{FF2B5EF4-FFF2-40B4-BE49-F238E27FC236}">
                <a16:creationId xmlns:a16="http://schemas.microsoft.com/office/drawing/2014/main" id="{6B3B4221-8D4B-45FA-841C-BB4399776F07}"/>
              </a:ext>
            </a:extLst>
          </p:cNvPr>
          <p:cNvSpPr txBox="1"/>
          <p:nvPr/>
        </p:nvSpPr>
        <p:spPr bwMode="auto">
          <a:xfrm>
            <a:off x="3758668" y="182664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− 20</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sp>
        <p:nvSpPr>
          <p:cNvPr id="8" name="TextBox 7">
            <a:extLst>
              <a:ext uri="{FF2B5EF4-FFF2-40B4-BE49-F238E27FC236}">
                <a16:creationId xmlns:a16="http://schemas.microsoft.com/office/drawing/2014/main" id="{360A3372-3EDF-4055-88BF-BE7EE6B727A3}"/>
              </a:ext>
            </a:extLst>
          </p:cNvPr>
          <p:cNvSpPr txBox="1"/>
          <p:nvPr/>
        </p:nvSpPr>
        <p:spPr bwMode="auto">
          <a:xfrm>
            <a:off x="4360105" y="182664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− 3</a:t>
            </a:r>
          </a:p>
        </p:txBody>
      </p:sp>
      <p:sp>
        <p:nvSpPr>
          <p:cNvPr id="10" name="Rectangle 9">
            <a:extLst>
              <a:ext uri="{FF2B5EF4-FFF2-40B4-BE49-F238E27FC236}">
                <a16:creationId xmlns:a16="http://schemas.microsoft.com/office/drawing/2014/main" id="{57AFC122-1551-4FFE-BF46-AF814F659FDD}"/>
              </a:ext>
            </a:extLst>
          </p:cNvPr>
          <p:cNvSpPr/>
          <p:nvPr/>
        </p:nvSpPr>
        <p:spPr bwMode="auto">
          <a:xfrm>
            <a:off x="524041" y="3484328"/>
            <a:ext cx="1755227" cy="106154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1" name="Picture 10" descr="A picture containing hula-hoop  Description generated with very high confidence">
            <a:extLst>
              <a:ext uri="{FF2B5EF4-FFF2-40B4-BE49-F238E27FC236}">
                <a16:creationId xmlns:a16="http://schemas.microsoft.com/office/drawing/2014/main" id="{BF397E12-5815-4604-A7D5-3817CE35E3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780081" y="2687482"/>
            <a:ext cx="6754675" cy="742252"/>
          </a:xfrm>
          <a:prstGeom prst="rect">
            <a:avLst/>
          </a:prstGeom>
        </p:spPr>
      </p:pic>
      <p:pic>
        <p:nvPicPr>
          <p:cNvPr id="12" name="Picture 11" descr="A picture containing hula-hoop  Description generated with very high confidence">
            <a:extLst>
              <a:ext uri="{FF2B5EF4-FFF2-40B4-BE49-F238E27FC236}">
                <a16:creationId xmlns:a16="http://schemas.microsoft.com/office/drawing/2014/main" id="{33C5A94F-947A-4106-BAB5-C2F7AD38CAF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600"/>
          <a:stretch/>
        </p:blipFill>
        <p:spPr>
          <a:xfrm>
            <a:off x="1780080" y="2368190"/>
            <a:ext cx="6754675" cy="319293"/>
          </a:xfrm>
          <a:prstGeom prst="rect">
            <a:avLst/>
          </a:prstGeom>
        </p:spPr>
      </p:pic>
      <p:pic>
        <p:nvPicPr>
          <p:cNvPr id="13" name="Picture 12" descr="A picture containing hula-hoop  Description generated with very high confidence">
            <a:extLst>
              <a:ext uri="{FF2B5EF4-FFF2-40B4-BE49-F238E27FC236}">
                <a16:creationId xmlns:a16="http://schemas.microsoft.com/office/drawing/2014/main" id="{16E7CD8E-627D-4026-B318-C88B58B2E53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558700" y="3481152"/>
            <a:ext cx="423512" cy="574909"/>
          </a:xfrm>
          <a:prstGeom prst="rect">
            <a:avLst/>
          </a:prstGeom>
        </p:spPr>
      </p:pic>
      <p:pic>
        <p:nvPicPr>
          <p:cNvPr id="14" name="Picture 13" descr="A picture containing hula-hoop  Description generated with very high confidence">
            <a:extLst>
              <a:ext uri="{FF2B5EF4-FFF2-40B4-BE49-F238E27FC236}">
                <a16:creationId xmlns:a16="http://schemas.microsoft.com/office/drawing/2014/main" id="{C74E8F5F-D30B-4EEB-860E-F9551D682AF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27310" y="2687482"/>
            <a:ext cx="1152769" cy="742252"/>
          </a:xfrm>
          <a:prstGeom prst="rect">
            <a:avLst/>
          </a:prstGeom>
        </p:spPr>
      </p:pic>
      <p:pic>
        <p:nvPicPr>
          <p:cNvPr id="15" name="Picture 14" descr="A picture containing hula-hoop  Description generated with very high confidence">
            <a:extLst>
              <a:ext uri="{FF2B5EF4-FFF2-40B4-BE49-F238E27FC236}">
                <a16:creationId xmlns:a16="http://schemas.microsoft.com/office/drawing/2014/main" id="{0738309D-7B21-4D14-9915-BB12B706169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7600"/>
          <a:stretch/>
        </p:blipFill>
        <p:spPr>
          <a:xfrm>
            <a:off x="948834" y="2363535"/>
            <a:ext cx="609866" cy="319293"/>
          </a:xfrm>
          <a:prstGeom prst="rect">
            <a:avLst/>
          </a:prstGeom>
        </p:spPr>
      </p:pic>
      <p:pic>
        <p:nvPicPr>
          <p:cNvPr id="16" name="Picture 15" descr="A picture containing hula-hoop  Description generated with very high confidence">
            <a:extLst>
              <a:ext uri="{FF2B5EF4-FFF2-40B4-BE49-F238E27FC236}">
                <a16:creationId xmlns:a16="http://schemas.microsoft.com/office/drawing/2014/main" id="{AAC61AE8-3F2F-4CA4-B732-FEAFD162C678}"/>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6503"/>
          <a:stretch/>
        </p:blipFill>
        <p:spPr>
          <a:xfrm>
            <a:off x="524040" y="3475861"/>
            <a:ext cx="492526" cy="571732"/>
          </a:xfrm>
          <a:prstGeom prst="rect">
            <a:avLst/>
          </a:prstGeom>
        </p:spPr>
      </p:pic>
      <p:sp>
        <p:nvSpPr>
          <p:cNvPr id="17" name="TextBox 16">
            <a:extLst>
              <a:ext uri="{FF2B5EF4-FFF2-40B4-BE49-F238E27FC236}">
                <a16:creationId xmlns:a16="http://schemas.microsoft.com/office/drawing/2014/main" id="{B965CE82-595F-4FD5-878D-08652872FD55}"/>
              </a:ext>
            </a:extLst>
          </p:cNvPr>
          <p:cNvSpPr txBox="1"/>
          <p:nvPr/>
        </p:nvSpPr>
        <p:spPr bwMode="auto">
          <a:xfrm>
            <a:off x="4931605" y="1826649"/>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22</a:t>
            </a:r>
          </a:p>
        </p:txBody>
      </p:sp>
      <p:sp>
        <p:nvSpPr>
          <p:cNvPr id="18" name="TextBox 17">
            <a:extLst>
              <a:ext uri="{FF2B5EF4-FFF2-40B4-BE49-F238E27FC236}">
                <a16:creationId xmlns:a16="http://schemas.microsoft.com/office/drawing/2014/main" id="{3FF592F8-7EF0-4862-9461-33C0E054773E}"/>
              </a:ext>
            </a:extLst>
          </p:cNvPr>
          <p:cNvSpPr txBox="1"/>
          <p:nvPr/>
        </p:nvSpPr>
        <p:spPr bwMode="auto">
          <a:xfrm>
            <a:off x="3394537" y="3999946"/>
            <a:ext cx="5681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45</a:t>
            </a:r>
          </a:p>
        </p:txBody>
      </p:sp>
      <p:sp>
        <p:nvSpPr>
          <p:cNvPr id="19" name="TextBox 18">
            <a:extLst>
              <a:ext uri="{FF2B5EF4-FFF2-40B4-BE49-F238E27FC236}">
                <a16:creationId xmlns:a16="http://schemas.microsoft.com/office/drawing/2014/main" id="{BE9918F0-0222-4D8E-A34F-0ACDC7392B5D}"/>
              </a:ext>
            </a:extLst>
          </p:cNvPr>
          <p:cNvSpPr txBox="1"/>
          <p:nvPr/>
        </p:nvSpPr>
        <p:spPr bwMode="auto">
          <a:xfrm>
            <a:off x="3690933" y="3999946"/>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− 3</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endParaRPr>
          </a:p>
        </p:txBody>
      </p:sp>
      <p:sp>
        <p:nvSpPr>
          <p:cNvPr id="20" name="TextBox 19">
            <a:extLst>
              <a:ext uri="{FF2B5EF4-FFF2-40B4-BE49-F238E27FC236}">
                <a16:creationId xmlns:a16="http://schemas.microsoft.com/office/drawing/2014/main" id="{936853B2-0A65-4F2C-A07E-69388F70C6B3}"/>
              </a:ext>
            </a:extLst>
          </p:cNvPr>
          <p:cNvSpPr txBox="1"/>
          <p:nvPr/>
        </p:nvSpPr>
        <p:spPr bwMode="auto">
          <a:xfrm>
            <a:off x="4292370" y="3999946"/>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− 20</a:t>
            </a:r>
          </a:p>
        </p:txBody>
      </p:sp>
      <p:sp>
        <p:nvSpPr>
          <p:cNvPr id="21" name="TextBox 20">
            <a:extLst>
              <a:ext uri="{FF2B5EF4-FFF2-40B4-BE49-F238E27FC236}">
                <a16:creationId xmlns:a16="http://schemas.microsoft.com/office/drawing/2014/main" id="{9429D2AE-D909-42A4-B58E-0EE4D7BB2CB0}"/>
              </a:ext>
            </a:extLst>
          </p:cNvPr>
          <p:cNvSpPr txBox="1"/>
          <p:nvPr/>
        </p:nvSpPr>
        <p:spPr bwMode="auto">
          <a:xfrm>
            <a:off x="4931606" y="3999946"/>
            <a:ext cx="8556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22</a:t>
            </a:r>
          </a:p>
        </p:txBody>
      </p:sp>
      <p:pic>
        <p:nvPicPr>
          <p:cNvPr id="24" name="Picture 23" descr="A picture containing hula-hoop  Description generated with very high confidence">
            <a:extLst>
              <a:ext uri="{FF2B5EF4-FFF2-40B4-BE49-F238E27FC236}">
                <a16:creationId xmlns:a16="http://schemas.microsoft.com/office/drawing/2014/main" id="{5794F13E-BA36-4958-B933-4ABA97CF6340}"/>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7314710" y="4889174"/>
            <a:ext cx="1220047" cy="703172"/>
          </a:xfrm>
          <a:prstGeom prst="rect">
            <a:avLst/>
          </a:prstGeom>
        </p:spPr>
      </p:pic>
      <p:sp>
        <p:nvSpPr>
          <p:cNvPr id="25" name="Rectangle 24">
            <a:extLst>
              <a:ext uri="{FF2B5EF4-FFF2-40B4-BE49-F238E27FC236}">
                <a16:creationId xmlns:a16="http://schemas.microsoft.com/office/drawing/2014/main" id="{387C6167-50C4-4084-8815-63406ECA0092}"/>
              </a:ext>
            </a:extLst>
          </p:cNvPr>
          <p:cNvSpPr/>
          <p:nvPr/>
        </p:nvSpPr>
        <p:spPr bwMode="auto">
          <a:xfrm rot="3921980">
            <a:off x="7143970" y="5421943"/>
            <a:ext cx="265576" cy="1226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22" name="Picture 21" descr="A picture containing hula-hoop  Description generated with very high confidence">
            <a:extLst>
              <a:ext uri="{FF2B5EF4-FFF2-40B4-BE49-F238E27FC236}">
                <a16:creationId xmlns:a16="http://schemas.microsoft.com/office/drawing/2014/main" id="{2F322BB9-E20F-47B9-8BCE-3AB4371E5FB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b="-5410"/>
          <a:stretch/>
        </p:blipFill>
        <p:spPr>
          <a:xfrm>
            <a:off x="627311" y="5592347"/>
            <a:ext cx="7907446" cy="630001"/>
          </a:xfrm>
          <a:prstGeom prst="rect">
            <a:avLst/>
          </a:prstGeom>
        </p:spPr>
      </p:pic>
      <p:sp>
        <p:nvSpPr>
          <p:cNvPr id="23" name="Rectangle 22">
            <a:extLst>
              <a:ext uri="{FF2B5EF4-FFF2-40B4-BE49-F238E27FC236}">
                <a16:creationId xmlns:a16="http://schemas.microsoft.com/office/drawing/2014/main" id="{21A34AA2-E7A6-42F2-A81E-A4D8297DE1D8}"/>
              </a:ext>
            </a:extLst>
          </p:cNvPr>
          <p:cNvSpPr/>
          <p:nvPr/>
        </p:nvSpPr>
        <p:spPr bwMode="auto">
          <a:xfrm>
            <a:off x="294551" y="5661025"/>
            <a:ext cx="7883979" cy="6409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72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6" name="Picture 25" descr="A picture containing hula-hoop  Description generated with very high confidence">
            <a:extLst>
              <a:ext uri="{FF2B5EF4-FFF2-40B4-BE49-F238E27FC236}">
                <a16:creationId xmlns:a16="http://schemas.microsoft.com/office/drawing/2014/main" id="{75E9FF1A-86B9-4140-97BA-4C956DEF2A9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7314709" y="4588640"/>
            <a:ext cx="1220047" cy="300535"/>
          </a:xfrm>
          <a:prstGeom prst="rect">
            <a:avLst/>
          </a:prstGeom>
        </p:spPr>
      </p:pic>
      <p:pic>
        <p:nvPicPr>
          <p:cNvPr id="27" name="Picture 26" descr="A picture containing hula-hoop  Description generated with very high confidence">
            <a:extLst>
              <a:ext uri="{FF2B5EF4-FFF2-40B4-BE49-F238E27FC236}">
                <a16:creationId xmlns:a16="http://schemas.microsoft.com/office/drawing/2014/main" id="{47F4D3D1-1F43-4095-9675-E5489CAEAC90}"/>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b="-6288"/>
          <a:stretch/>
        </p:blipFill>
        <p:spPr>
          <a:xfrm>
            <a:off x="7165660" y="5664200"/>
            <a:ext cx="495458" cy="546006"/>
          </a:xfrm>
          <a:prstGeom prst="rect">
            <a:avLst/>
          </a:prstGeom>
        </p:spPr>
      </p:pic>
      <p:pic>
        <p:nvPicPr>
          <p:cNvPr id="28" name="Picture 27" descr="A picture containing hula-hoop  Description generated with very high confidence">
            <a:extLst>
              <a:ext uri="{FF2B5EF4-FFF2-40B4-BE49-F238E27FC236}">
                <a16:creationId xmlns:a16="http://schemas.microsoft.com/office/drawing/2014/main" id="{BC896EC8-84C3-47D2-A592-7181C0AC2892}"/>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650778" y="4903588"/>
            <a:ext cx="6737079" cy="688758"/>
          </a:xfrm>
          <a:prstGeom prst="rect">
            <a:avLst/>
          </a:prstGeom>
        </p:spPr>
      </p:pic>
      <p:pic>
        <p:nvPicPr>
          <p:cNvPr id="29" name="Picture 28" descr="A picture containing hula-hoop  Description generated with very high confidence">
            <a:extLst>
              <a:ext uri="{FF2B5EF4-FFF2-40B4-BE49-F238E27FC236}">
                <a16:creationId xmlns:a16="http://schemas.microsoft.com/office/drawing/2014/main" id="{40A4A560-095C-4B3E-9ADF-5D53C2AB9805}"/>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3666636" y="4603459"/>
            <a:ext cx="914399" cy="292923"/>
          </a:xfrm>
          <a:prstGeom prst="rect">
            <a:avLst/>
          </a:prstGeom>
        </p:spPr>
      </p:pic>
      <p:pic>
        <p:nvPicPr>
          <p:cNvPr id="30" name="Picture 29" descr="A picture containing hula-hoop  Description generated with very high confidence">
            <a:extLst>
              <a:ext uri="{FF2B5EF4-FFF2-40B4-BE49-F238E27FC236}">
                <a16:creationId xmlns:a16="http://schemas.microsoft.com/office/drawing/2014/main" id="{EA95D0AA-ED09-4B18-B44A-DA52F6AC6F0F}"/>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20" b="-5799"/>
          <a:stretch/>
        </p:blipFill>
        <p:spPr>
          <a:xfrm>
            <a:off x="627311" y="5627005"/>
            <a:ext cx="389257" cy="589272"/>
          </a:xfrm>
          <a:prstGeom prst="rect">
            <a:avLst/>
          </a:prstGeom>
        </p:spPr>
      </p:pic>
      <p:sp>
        <p:nvSpPr>
          <p:cNvPr id="31" name="TextBox 30">
            <a:extLst>
              <a:ext uri="{FF2B5EF4-FFF2-40B4-BE49-F238E27FC236}">
                <a16:creationId xmlns:a16="http://schemas.microsoft.com/office/drawing/2014/main" id="{2FAF91FD-DF75-4496-BFCB-B5B3D6BF7D4A}"/>
              </a:ext>
            </a:extLst>
          </p:cNvPr>
          <p:cNvSpPr txBox="1"/>
          <p:nvPr/>
        </p:nvSpPr>
        <p:spPr bwMode="auto">
          <a:xfrm>
            <a:off x="559050" y="1426988"/>
            <a:ext cx="18239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a:ea typeface="+mn-ea"/>
                <a:cs typeface="+mn-cs"/>
              </a:rPr>
              <a:t>45 – 23</a:t>
            </a:r>
            <a:endParaRPr kumimoji="0" lang="en-GB" sz="2400" b="1" i="0" u="none" strike="noStrike" kern="1200" cap="none" spc="0" normalizeH="0" baseline="0" noProof="0" dirty="0">
              <a:ln>
                <a:noFill/>
              </a:ln>
              <a:solidFill>
                <a:srgbClr val="000000"/>
              </a:solidFill>
              <a:effectLst/>
              <a:uLnTx/>
              <a:uFillTx/>
              <a:latin typeface="Arial"/>
              <a:ea typeface="Myriad Pro Semibold" charset="0"/>
              <a:cs typeface="Myriad Pro Semibold" charset="0"/>
            </a:endParaRPr>
          </a:p>
        </p:txBody>
      </p:sp>
      <p:sp>
        <p:nvSpPr>
          <p:cNvPr id="32" name="TextBox 31">
            <a:extLst>
              <a:ext uri="{FF2B5EF4-FFF2-40B4-BE49-F238E27FC236}">
                <a16:creationId xmlns:a16="http://schemas.microsoft.com/office/drawing/2014/main" id="{D6367B00-E9A0-4528-9A68-B1E4D5C18D17}"/>
              </a:ext>
            </a:extLst>
          </p:cNvPr>
          <p:cNvSpPr txBox="1"/>
          <p:nvPr/>
        </p:nvSpPr>
        <p:spPr bwMode="auto">
          <a:xfrm>
            <a:off x="1669762" y="1426988"/>
            <a:ext cx="182399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a:ea typeface="+mn-ea"/>
                <a:cs typeface="+mn-cs"/>
              </a:rPr>
              <a:t>= 22</a:t>
            </a:r>
            <a:endParaRPr kumimoji="0" lang="en-GB" sz="2400" b="1" i="0" u="none" strike="noStrike" kern="1200" cap="none" spc="0" normalizeH="0" baseline="0" noProof="0" dirty="0">
              <a:ln>
                <a:noFill/>
              </a:ln>
              <a:solidFill>
                <a:srgbClr val="000000"/>
              </a:solidFill>
              <a:effectLst/>
              <a:uLnTx/>
              <a:uFillTx/>
              <a:latin typeface="Arial"/>
              <a:ea typeface="Myriad Pro Semibold" charset="0"/>
              <a:cs typeface="Myriad Pro Semibold" charset="0"/>
            </a:endParaRPr>
          </a:p>
        </p:txBody>
      </p:sp>
      <p:sp>
        <p:nvSpPr>
          <p:cNvPr id="9" name="Content Placeholder 2">
            <a:extLst>
              <a:ext uri="{FF2B5EF4-FFF2-40B4-BE49-F238E27FC236}">
                <a16:creationId xmlns:a16="http://schemas.microsoft.com/office/drawing/2014/main" id="{AA6E4BE6-F8BA-4BD5-98C7-607E28AADD25}"/>
              </a:ext>
            </a:extLst>
          </p:cNvPr>
          <p:cNvSpPr txBox="1">
            <a:spLocks/>
          </p:cNvSpPr>
          <p:nvPr/>
        </p:nvSpPr>
        <p:spPr>
          <a:xfrm>
            <a:off x="8720664" y="1237386"/>
            <a:ext cx="3135976" cy="335236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look at this calculation on the number line.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describe the jumps? Was it a jump of tens or ones to begin?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compare it to the next number line. What’s the same? What’s different?</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04800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2" fill="hold" nodeType="click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right)">
                                      <p:cBhvr>
                                        <p:cTn id="68" dur="500"/>
                                        <p:tgtEl>
                                          <p:spTgt spid="28"/>
                                        </p:tgtEl>
                                      </p:cBhvr>
                                    </p:animEffect>
                                  </p:childTnLst>
                                </p:cTn>
                              </p:par>
                            </p:childTnLst>
                          </p:cTn>
                        </p:par>
                        <p:par>
                          <p:cTn id="69" fill="hold">
                            <p:stCondLst>
                              <p:cond delay="500"/>
                            </p:stCondLst>
                            <p:childTnLst>
                              <p:par>
                                <p:cTn id="70" presetID="10" presetClass="entr" presetSubtype="0" fill="hold"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171A9E-06D8-42D4-89D8-A8CDC32E3C13}"/>
              </a:ext>
            </a:extLst>
          </p:cNvPr>
          <p:cNvSpPr>
            <a:spLocks noGrp="1"/>
          </p:cNvSpPr>
          <p:nvPr>
            <p:ph type="title"/>
          </p:nvPr>
        </p:nvSpPr>
        <p:spPr/>
        <p:txBody>
          <a:bodyPr/>
          <a:lstStyle/>
          <a:p>
            <a:r>
              <a:rPr lang="en-GB" dirty="0"/>
              <a:t>2AS-4 Add and subtract within 100 – part 2</a:t>
            </a:r>
          </a:p>
        </p:txBody>
      </p:sp>
      <p:pic>
        <p:nvPicPr>
          <p:cNvPr id="7" name="Picture 6" descr="A picture containing object  Description generated with high confidence">
            <a:extLst>
              <a:ext uri="{FF2B5EF4-FFF2-40B4-BE49-F238E27FC236}">
                <a16:creationId xmlns:a16="http://schemas.microsoft.com/office/drawing/2014/main" id="{6A49323C-EF10-4915-B0AB-B98DAB9864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643944" y="2639561"/>
            <a:ext cx="7907446" cy="576915"/>
          </a:xfrm>
          <a:prstGeom prst="rect">
            <a:avLst/>
          </a:prstGeom>
        </p:spPr>
      </p:pic>
      <p:sp>
        <p:nvSpPr>
          <p:cNvPr id="8" name="Rectangle 7">
            <a:extLst>
              <a:ext uri="{FF2B5EF4-FFF2-40B4-BE49-F238E27FC236}">
                <a16:creationId xmlns:a16="http://schemas.microsoft.com/office/drawing/2014/main" id="{25EE39EF-5310-4364-BF11-988D7E20449B}"/>
              </a:ext>
            </a:extLst>
          </p:cNvPr>
          <p:cNvSpPr/>
          <p:nvPr/>
        </p:nvSpPr>
        <p:spPr bwMode="auto">
          <a:xfrm>
            <a:off x="3643944" y="2709123"/>
            <a:ext cx="7577456" cy="89656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34" name="Picture 33" descr="A picture containing object  Description generated with very high confidence">
            <a:extLst>
              <a:ext uri="{FF2B5EF4-FFF2-40B4-BE49-F238E27FC236}">
                <a16:creationId xmlns:a16="http://schemas.microsoft.com/office/drawing/2014/main" id="{0CA8213D-6310-43A5-B6B4-D4137890361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984534" y="2219766"/>
            <a:ext cx="1568143" cy="462012"/>
          </a:xfrm>
          <a:prstGeom prst="rect">
            <a:avLst/>
          </a:prstGeom>
        </p:spPr>
      </p:pic>
      <p:pic>
        <p:nvPicPr>
          <p:cNvPr id="35" name="Picture 34" descr="A picture containing object  Description generated with very high confidence">
            <a:extLst>
              <a:ext uri="{FF2B5EF4-FFF2-40B4-BE49-F238E27FC236}">
                <a16:creationId xmlns:a16="http://schemas.microsoft.com/office/drawing/2014/main" id="{97AF7E41-AC05-4908-B3FD-563B722B307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84534" y="2681778"/>
            <a:ext cx="1568142" cy="346510"/>
          </a:xfrm>
          <a:prstGeom prst="rect">
            <a:avLst/>
          </a:prstGeom>
        </p:spPr>
      </p:pic>
      <p:sp>
        <p:nvSpPr>
          <p:cNvPr id="11" name="Rectangle 10">
            <a:extLst>
              <a:ext uri="{FF2B5EF4-FFF2-40B4-BE49-F238E27FC236}">
                <a16:creationId xmlns:a16="http://schemas.microsoft.com/office/drawing/2014/main" id="{3609BBAF-9E6E-42D3-8F0A-2A8F001D2EFD}"/>
              </a:ext>
            </a:extLst>
          </p:cNvPr>
          <p:cNvSpPr/>
          <p:nvPr/>
        </p:nvSpPr>
        <p:spPr bwMode="auto">
          <a:xfrm>
            <a:off x="984533" y="2699701"/>
            <a:ext cx="1019504" cy="5003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3" name="Picture 12" descr="A close up of a tripod  Description generated with high confidence">
            <a:extLst>
              <a:ext uri="{FF2B5EF4-FFF2-40B4-BE49-F238E27FC236}">
                <a16:creationId xmlns:a16="http://schemas.microsoft.com/office/drawing/2014/main" id="{3CAC0A02-FF34-4647-900D-C7700D50E39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391814" y="2699702"/>
            <a:ext cx="1591059" cy="359647"/>
          </a:xfrm>
          <a:prstGeom prst="rect">
            <a:avLst/>
          </a:prstGeom>
        </p:spPr>
      </p:pic>
      <p:pic>
        <p:nvPicPr>
          <p:cNvPr id="36" name="Picture 35" descr="A picture containing object  Description generated with high confidence">
            <a:extLst>
              <a:ext uri="{FF2B5EF4-FFF2-40B4-BE49-F238E27FC236}">
                <a16:creationId xmlns:a16="http://schemas.microsoft.com/office/drawing/2014/main" id="{14CE7321-824A-4F30-98B2-C1CAB2CF17A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759242" y="1887796"/>
            <a:ext cx="5792148" cy="743013"/>
          </a:xfrm>
          <a:prstGeom prst="rect">
            <a:avLst/>
          </a:prstGeom>
        </p:spPr>
      </p:pic>
      <p:pic>
        <p:nvPicPr>
          <p:cNvPr id="37" name="Picture 36" descr="A picture containing object  Description generated with high confidence">
            <a:extLst>
              <a:ext uri="{FF2B5EF4-FFF2-40B4-BE49-F238E27FC236}">
                <a16:creationId xmlns:a16="http://schemas.microsoft.com/office/drawing/2014/main" id="{B00777BA-A2DC-4BB2-A0A7-30090720F95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44437"/>
          <a:stretch/>
        </p:blipFill>
        <p:spPr>
          <a:xfrm>
            <a:off x="8258067" y="1464891"/>
            <a:ext cx="3310046" cy="442699"/>
          </a:xfrm>
          <a:prstGeom prst="rect">
            <a:avLst/>
          </a:prstGeom>
        </p:spPr>
      </p:pic>
      <p:pic>
        <p:nvPicPr>
          <p:cNvPr id="38" name="Picture 37" descr="A picture containing object  Description generated with high confidence">
            <a:extLst>
              <a:ext uri="{FF2B5EF4-FFF2-40B4-BE49-F238E27FC236}">
                <a16:creationId xmlns:a16="http://schemas.microsoft.com/office/drawing/2014/main" id="{DD1B31DD-B96E-428D-9D1C-15D3B4EB4D44}"/>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5547487" y="2670069"/>
            <a:ext cx="437957" cy="529996"/>
          </a:xfrm>
          <a:prstGeom prst="rect">
            <a:avLst/>
          </a:prstGeom>
        </p:spPr>
      </p:pic>
      <p:sp>
        <p:nvSpPr>
          <p:cNvPr id="39" name="Rectangle 38">
            <a:extLst>
              <a:ext uri="{FF2B5EF4-FFF2-40B4-BE49-F238E27FC236}">
                <a16:creationId xmlns:a16="http://schemas.microsoft.com/office/drawing/2014/main" id="{F54AB849-A74B-4BA4-B4A8-8F88564F3993}"/>
              </a:ext>
            </a:extLst>
          </p:cNvPr>
          <p:cNvSpPr/>
          <p:nvPr/>
        </p:nvSpPr>
        <p:spPr bwMode="auto">
          <a:xfrm>
            <a:off x="2196542" y="2686564"/>
            <a:ext cx="626644" cy="5003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40" name="Picture 39" descr="A close up of a tripod  Description generated with high confidence">
            <a:extLst>
              <a:ext uri="{FF2B5EF4-FFF2-40B4-BE49-F238E27FC236}">
                <a16:creationId xmlns:a16="http://schemas.microsoft.com/office/drawing/2014/main" id="{89030FA5-79C4-48AC-8134-B440E398B375}"/>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2162787" y="2694479"/>
            <a:ext cx="421639" cy="364433"/>
          </a:xfrm>
          <a:prstGeom prst="rect">
            <a:avLst/>
          </a:prstGeom>
        </p:spPr>
      </p:pic>
      <p:pic>
        <p:nvPicPr>
          <p:cNvPr id="41" name="Picture 40" descr="A picture containing object  Description generated with high confidence">
            <a:extLst>
              <a:ext uri="{FF2B5EF4-FFF2-40B4-BE49-F238E27FC236}">
                <a16:creationId xmlns:a16="http://schemas.microsoft.com/office/drawing/2014/main" id="{0D206148-E368-422A-A1DD-5E26B193705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3660668" y="1896001"/>
            <a:ext cx="2124075" cy="743013"/>
          </a:xfrm>
          <a:prstGeom prst="rect">
            <a:avLst/>
          </a:prstGeom>
        </p:spPr>
      </p:pic>
      <p:pic>
        <p:nvPicPr>
          <p:cNvPr id="42" name="Picture 41" descr="A picture containing object  Description generated with high confidence">
            <a:extLst>
              <a:ext uri="{FF2B5EF4-FFF2-40B4-BE49-F238E27FC236}">
                <a16:creationId xmlns:a16="http://schemas.microsoft.com/office/drawing/2014/main" id="{4F41481D-5A90-44AF-BDC0-18E537FD088C}"/>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3993"/>
          <a:stretch/>
        </p:blipFill>
        <p:spPr>
          <a:xfrm>
            <a:off x="4476095" y="1588843"/>
            <a:ext cx="693682" cy="318746"/>
          </a:xfrm>
          <a:prstGeom prst="rect">
            <a:avLst/>
          </a:prstGeom>
        </p:spPr>
      </p:pic>
      <p:pic>
        <p:nvPicPr>
          <p:cNvPr id="43" name="Picture 42" descr="A picture containing object  Description generated with high confidence">
            <a:extLst>
              <a:ext uri="{FF2B5EF4-FFF2-40B4-BE49-F238E27FC236}">
                <a16:creationId xmlns:a16="http://schemas.microsoft.com/office/drawing/2014/main" id="{9C708298-8947-4EDC-A37B-A4ED6CBD1004}"/>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857"/>
          <a:stretch/>
        </p:blipFill>
        <p:spPr>
          <a:xfrm>
            <a:off x="3643946" y="2677700"/>
            <a:ext cx="437957" cy="526975"/>
          </a:xfrm>
          <a:prstGeom prst="rect">
            <a:avLst/>
          </a:prstGeom>
        </p:spPr>
      </p:pic>
      <p:sp>
        <p:nvSpPr>
          <p:cNvPr id="4" name="TextBox 3">
            <a:extLst>
              <a:ext uri="{FF2B5EF4-FFF2-40B4-BE49-F238E27FC236}">
                <a16:creationId xmlns:a16="http://schemas.microsoft.com/office/drawing/2014/main" id="{E3A19D61-A16C-4234-B949-DEC9A38DCB53}"/>
              </a:ext>
            </a:extLst>
          </p:cNvPr>
          <p:cNvSpPr txBox="1"/>
          <p:nvPr/>
        </p:nvSpPr>
        <p:spPr bwMode="auto">
          <a:xfrm>
            <a:off x="887337" y="1817156"/>
            <a:ext cx="14965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n-ea"/>
                <a:cs typeface="+mn-cs"/>
              </a:rPr>
              <a:t>59  –  27 </a:t>
            </a:r>
            <a:endPar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endParaRPr>
          </a:p>
        </p:txBody>
      </p:sp>
      <p:sp>
        <p:nvSpPr>
          <p:cNvPr id="23" name="TextBox 22">
            <a:extLst>
              <a:ext uri="{FF2B5EF4-FFF2-40B4-BE49-F238E27FC236}">
                <a16:creationId xmlns:a16="http://schemas.microsoft.com/office/drawing/2014/main" id="{2A5FCD32-306F-4F6C-AB00-41265A840D53}"/>
              </a:ext>
            </a:extLst>
          </p:cNvPr>
          <p:cNvSpPr txBox="1"/>
          <p:nvPr/>
        </p:nvSpPr>
        <p:spPr bwMode="auto">
          <a:xfrm>
            <a:off x="2239093" y="1829857"/>
            <a:ext cx="13129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defPPr>
              <a:defRPr lang="en-GB"/>
            </a:defPPr>
            <a:lvl1pPr>
              <a:buClr>
                <a:srgbClr val="82CBDD"/>
              </a:buClr>
              <a:buNone/>
              <a:defRPr sz="2400">
                <a:latin typeface="+mj-lt"/>
              </a:defRPr>
            </a:lvl1p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n-ea"/>
                <a:cs typeface="+mn-cs"/>
              </a:rPr>
              <a:t>=  32</a:t>
            </a:r>
          </a:p>
        </p:txBody>
      </p:sp>
      <p:sp>
        <p:nvSpPr>
          <p:cNvPr id="6" name="Content Placeholder 2">
            <a:extLst>
              <a:ext uri="{FF2B5EF4-FFF2-40B4-BE49-F238E27FC236}">
                <a16:creationId xmlns:a16="http://schemas.microsoft.com/office/drawing/2014/main" id="{8A3437C7-7B3C-4D1F-8875-43D4C6F1AAAF}"/>
              </a:ext>
            </a:extLst>
          </p:cNvPr>
          <p:cNvSpPr txBox="1">
            <a:spLocks/>
          </p:cNvSpPr>
          <p:nvPr/>
        </p:nvSpPr>
        <p:spPr>
          <a:xfrm>
            <a:off x="608947" y="3479793"/>
            <a:ext cx="8292165"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Draw your own number line and record the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number do you need to partition, the </a:t>
            </a:r>
            <a:r>
              <a:rPr kumimoji="0" lang="en-GB" sz="1800" b="0" i="1" u="none" strike="noStrike" kern="1200" cap="none" spc="0" normalizeH="0" baseline="0" noProof="0" dirty="0">
                <a:ln>
                  <a:noFill/>
                </a:ln>
                <a:solidFill>
                  <a:srgbClr val="585858"/>
                </a:solidFill>
                <a:effectLst/>
                <a:uLnTx/>
                <a:uFillTx/>
                <a:latin typeface="Arial"/>
                <a:ea typeface="+mn-ea"/>
                <a:cs typeface="+mn-cs"/>
              </a:rPr>
              <a:t>minuend</a:t>
            </a:r>
            <a:r>
              <a:rPr kumimoji="0" lang="en-GB" sz="1800" b="0" i="0" u="none" strike="noStrike" kern="1200" cap="none" spc="0" normalizeH="0" baseline="0" noProof="0" dirty="0">
                <a:ln>
                  <a:noFill/>
                </a:ln>
                <a:solidFill>
                  <a:srgbClr val="585858"/>
                </a:solidFill>
                <a:effectLst/>
                <a:uLnTx/>
                <a:uFillTx/>
                <a:latin typeface="Arial"/>
                <a:ea typeface="+mn-ea"/>
                <a:cs typeface="+mn-cs"/>
              </a:rPr>
              <a:t> (59) or </a:t>
            </a:r>
            <a:r>
              <a:rPr kumimoji="0" lang="en-GB" sz="1800" b="0" i="1" u="none" strike="noStrike" kern="1200" cap="none" spc="0" normalizeH="0" baseline="0" noProof="0" dirty="0">
                <a:ln>
                  <a:noFill/>
                </a:ln>
                <a:solidFill>
                  <a:srgbClr val="585858"/>
                </a:solidFill>
                <a:effectLst/>
                <a:uLnTx/>
                <a:uFillTx/>
                <a:latin typeface="Arial"/>
                <a:ea typeface="+mn-ea"/>
                <a:cs typeface="+mn-cs"/>
              </a:rPr>
              <a:t>subtrahend</a:t>
            </a:r>
            <a:r>
              <a:rPr kumimoji="0" lang="en-GB" sz="1800" b="0" i="0" u="none" strike="noStrike" kern="1200" cap="none" spc="0" normalizeH="0" baseline="0" noProof="0" dirty="0">
                <a:ln>
                  <a:noFill/>
                </a:ln>
                <a:solidFill>
                  <a:srgbClr val="585858"/>
                </a:solidFill>
                <a:effectLst/>
                <a:uLnTx/>
                <a:uFillTx/>
                <a:latin typeface="Arial"/>
                <a:ea typeface="+mn-ea"/>
                <a:cs typeface="+mn-cs"/>
              </a:rPr>
              <a:t> (27)? What parts will you partition it into? How does the partition help you decide which jumps to do?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explain why you don’t need to partition the </a:t>
            </a:r>
            <a:r>
              <a:rPr kumimoji="0" lang="en-GB" sz="1800" b="0" i="1" u="none" strike="noStrike" kern="1200" cap="none" spc="0" normalizeH="0" baseline="0" noProof="0" dirty="0">
                <a:ln>
                  <a:noFill/>
                </a:ln>
                <a:solidFill>
                  <a:srgbClr val="585858"/>
                </a:solidFill>
                <a:effectLst/>
                <a:uLnTx/>
                <a:uFillTx/>
                <a:latin typeface="Arial"/>
                <a:ea typeface="+mn-ea"/>
                <a:cs typeface="+mn-cs"/>
              </a:rPr>
              <a:t>minuend</a:t>
            </a:r>
            <a:r>
              <a:rPr kumimoji="0" lang="en-GB" sz="1800" b="0" i="0" u="none" strike="noStrike" kern="1200" cap="none" spc="0" normalizeH="0" baseline="0" noProof="0" dirty="0">
                <a:ln>
                  <a:noFill/>
                </a:ln>
                <a:solidFill>
                  <a:srgbClr val="585858"/>
                </a:solidFill>
                <a:effectLst/>
                <a:uLnTx/>
                <a:uFillTx/>
                <a:latin typeface="Arial"/>
                <a:ea typeface="+mn-ea"/>
                <a:cs typeface="+mn-cs"/>
              </a:rPr>
              <a:t>? (59)</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 name="TextBox 19">
            <a:extLst>
              <a:ext uri="{FF2B5EF4-FFF2-40B4-BE49-F238E27FC236}">
                <a16:creationId xmlns:a16="http://schemas.microsoft.com/office/drawing/2014/main" id="{DEAADFA1-046D-45FF-8AF1-B6F0C5FBC7C5}"/>
              </a:ext>
            </a:extLst>
          </p:cNvPr>
          <p:cNvSpPr txBox="1"/>
          <p:nvPr/>
        </p:nvSpPr>
        <p:spPr>
          <a:xfrm>
            <a:off x="623888" y="5563676"/>
            <a:ext cx="10122770"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a:t>
            </a:r>
            <a:r>
              <a:rPr kumimoji="0" lang="en-GB" sz="1800" b="0" i="1" u="none" strike="noStrike" kern="1200" cap="none" spc="0" normalizeH="0" baseline="0" noProof="0" dirty="0" err="1">
                <a:ln>
                  <a:noFill/>
                </a:ln>
                <a:solidFill>
                  <a:srgbClr val="585858"/>
                </a:solidFill>
                <a:effectLst/>
                <a:uLnTx/>
                <a:uFillTx/>
                <a:latin typeface="Arial" panose="020B0604020202020204" pitchFamily="34" charset="0"/>
                <a:ea typeface="+mn-ea"/>
                <a:cs typeface="+mn-cs"/>
              </a:rPr>
              <a:t>irst</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I partition the </a:t>
            </a:r>
            <a:r>
              <a:rPr kumimoji="0" lang="en-GB" sz="180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subtrahend</a:t>
            </a:r>
            <a:r>
              <a:rPr kumimoji="0" lang="en-GB" sz="1800" b="1"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into tens and ones.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Then I subtract the tens, then subtract the ones.</a:t>
            </a:r>
          </a:p>
        </p:txBody>
      </p:sp>
    </p:spTree>
    <p:extLst>
      <p:ext uri="{BB962C8B-B14F-4D97-AF65-F5344CB8AC3E}">
        <p14:creationId xmlns:p14="http://schemas.microsoft.com/office/powerpoint/2010/main" val="427785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up)">
                                      <p:cBhvr>
                                        <p:cTn id="12" dur="500"/>
                                        <p:tgtEl>
                                          <p:spTgt spid="3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22" presetClass="entr" presetSubtype="2"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right)">
                                      <p:cBhvr>
                                        <p:cTn id="27" dur="500"/>
                                        <p:tgtEl>
                                          <p:spTgt spid="36"/>
                                        </p:tgtEl>
                                      </p:cBhvr>
                                    </p:animEffect>
                                  </p:childTnLst>
                                </p:cTn>
                              </p:par>
                            </p:childTnLst>
                          </p:cTn>
                        </p:par>
                        <p:par>
                          <p:cTn id="28" fill="hold">
                            <p:stCondLst>
                              <p:cond delay="500"/>
                            </p:stCondLst>
                            <p:childTnLst>
                              <p:par>
                                <p:cTn id="29" presetID="10"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childTnLst>
                          </p:cTn>
                        </p:par>
                        <p:par>
                          <p:cTn id="37" fill="hold">
                            <p:stCondLst>
                              <p:cond delay="500"/>
                            </p:stCondLst>
                            <p:childTnLst>
                              <p:par>
                                <p:cTn id="38" presetID="10" presetClass="exit" presetSubtype="0" fill="hold" grpId="1" nodeType="afterEffect">
                                  <p:stCondLst>
                                    <p:cond delay="0"/>
                                  </p:stCondLst>
                                  <p:childTnLst>
                                    <p:animEffect transition="out" filter="fade">
                                      <p:cBhvr>
                                        <p:cTn id="39" dur="500"/>
                                        <p:tgtEl>
                                          <p:spTgt spid="11"/>
                                        </p:tgtEl>
                                      </p:cBhvr>
                                    </p:animEffect>
                                    <p:set>
                                      <p:cBhvr>
                                        <p:cTn id="40" dur="1" fill="hold">
                                          <p:stCondLst>
                                            <p:cond delay="499"/>
                                          </p:stCondLst>
                                        </p:cTn>
                                        <p:tgtEl>
                                          <p:spTgt spid="11"/>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3"/>
                                        </p:tgtEl>
                                      </p:cBhvr>
                                    </p:animEffect>
                                    <p:set>
                                      <p:cBhvr>
                                        <p:cTn id="43" dur="1" fill="hold">
                                          <p:stCondLst>
                                            <p:cond delay="499"/>
                                          </p:stCondLst>
                                        </p:cTn>
                                        <p:tgtEl>
                                          <p:spTgt spid="13"/>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nodeType="with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childTnLst>
                                </p:cTn>
                              </p:par>
                              <p:par>
                                <p:cTn id="52" presetID="22" presetClass="entr" presetSubtype="2" fill="hold"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right)">
                                      <p:cBhvr>
                                        <p:cTn id="54" dur="500"/>
                                        <p:tgtEl>
                                          <p:spTgt spid="41"/>
                                        </p:tgtEl>
                                      </p:cBhvr>
                                    </p:animEffect>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500"/>
                                        <p:tgtEl>
                                          <p:spTgt spid="43"/>
                                        </p:tgtEl>
                                      </p:cBhvr>
                                    </p:animEffect>
                                  </p:childTnLst>
                                </p:cTn>
                              </p:par>
                            </p:childTnLst>
                          </p:cTn>
                        </p:par>
                        <p:par>
                          <p:cTn id="64" fill="hold">
                            <p:stCondLst>
                              <p:cond delay="500"/>
                            </p:stCondLst>
                            <p:childTnLst>
                              <p:par>
                                <p:cTn id="65" presetID="10" presetClass="exit" presetSubtype="0" fill="hold" grpId="1" nodeType="afterEffect">
                                  <p:stCondLst>
                                    <p:cond delay="0"/>
                                  </p:stCondLst>
                                  <p:childTnLst>
                                    <p:animEffect transition="out" filter="fade">
                                      <p:cBhvr>
                                        <p:cTn id="66" dur="500"/>
                                        <p:tgtEl>
                                          <p:spTgt spid="39"/>
                                        </p:tgtEl>
                                      </p:cBhvr>
                                    </p:animEffect>
                                    <p:set>
                                      <p:cBhvr>
                                        <p:cTn id="67" dur="1" fill="hold">
                                          <p:stCondLst>
                                            <p:cond delay="499"/>
                                          </p:stCondLst>
                                        </p:cTn>
                                        <p:tgtEl>
                                          <p:spTgt spid="39"/>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40"/>
                                        </p:tgtEl>
                                      </p:cBhvr>
                                    </p:animEffect>
                                    <p:set>
                                      <p:cBhvr>
                                        <p:cTn id="70" dur="1" fill="hold">
                                          <p:stCondLst>
                                            <p:cond delay="499"/>
                                          </p:stCondLst>
                                        </p:cTn>
                                        <p:tgtEl>
                                          <p:spTgt spid="40"/>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39" grpId="0" animBg="1"/>
      <p:bldP spid="39" grpId="1"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2AS-4</a:t>
            </a:r>
            <a:br>
              <a:rPr lang="en-GB" sz="2400" dirty="0"/>
            </a:br>
            <a:r>
              <a:rPr lang="en-GB" sz="2400" i="1" dirty="0"/>
              <a:t>Add and subtract within 100 by applying related one-digit addition and subtraction facts: add and subtract any 2 two-digit numbers.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2AS-4.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Year 2</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0FB4-2137-4BDF-BD1E-86029F2E9BEE}"/>
              </a:ext>
            </a:extLst>
          </p:cNvPr>
          <p:cNvSpPr>
            <a:spLocks noGrp="1"/>
          </p:cNvSpPr>
          <p:nvPr>
            <p:ph type="title"/>
          </p:nvPr>
        </p:nvSpPr>
        <p:spPr/>
        <p:txBody>
          <a:bodyPr/>
          <a:lstStyle/>
          <a:p>
            <a:r>
              <a:rPr lang="en-GB" dirty="0"/>
              <a:t>2AS-4 Add and subtract within 100 – part 2</a:t>
            </a:r>
          </a:p>
        </p:txBody>
      </p:sp>
      <p:sp>
        <p:nvSpPr>
          <p:cNvPr id="3" name="TextBox 2">
            <a:extLst>
              <a:ext uri="{FF2B5EF4-FFF2-40B4-BE49-F238E27FC236}">
                <a16:creationId xmlns:a16="http://schemas.microsoft.com/office/drawing/2014/main" id="{B7ACA8A6-A158-4861-9D31-3209DBF7DD04}"/>
              </a:ext>
            </a:extLst>
          </p:cNvPr>
          <p:cNvSpPr txBox="1"/>
          <p:nvPr/>
        </p:nvSpPr>
        <p:spPr>
          <a:xfrm>
            <a:off x="623888" y="1232240"/>
            <a:ext cx="8534400" cy="1015663"/>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thinking about when you need to partition. Write the partitioned numbers before you calculate. Think do you need to partition the minuend (the first number) when you subtract. </a:t>
            </a:r>
          </a:p>
        </p:txBody>
      </p:sp>
      <p:sp>
        <p:nvSpPr>
          <p:cNvPr id="4" name="TextBox 3">
            <a:extLst>
              <a:ext uri="{FF2B5EF4-FFF2-40B4-BE49-F238E27FC236}">
                <a16:creationId xmlns:a16="http://schemas.microsoft.com/office/drawing/2014/main" id="{BC0941A0-C9DC-48FC-A650-AD1A4F21F866}"/>
              </a:ext>
            </a:extLst>
          </p:cNvPr>
          <p:cNvSpPr txBox="1"/>
          <p:nvPr/>
        </p:nvSpPr>
        <p:spPr>
          <a:xfrm>
            <a:off x="1849140" y="2586525"/>
            <a:ext cx="3135645" cy="465973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20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 – 20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 – 22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65 – 44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66 – 44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7" name="TextBox 6">
            <a:extLst>
              <a:ext uri="{FF2B5EF4-FFF2-40B4-BE49-F238E27FC236}">
                <a16:creationId xmlns:a16="http://schemas.microsoft.com/office/drawing/2014/main" id="{331AF5E7-E72A-461D-B509-42ECFD0B6D39}"/>
              </a:ext>
            </a:extLst>
          </p:cNvPr>
          <p:cNvSpPr txBox="1"/>
          <p:nvPr/>
        </p:nvSpPr>
        <p:spPr>
          <a:xfrm>
            <a:off x="7159753" y="2586525"/>
            <a:ext cx="3048435" cy="3108543"/>
          </a:xfrm>
          <a:prstGeom prst="rect">
            <a:avLst/>
          </a:prstGeom>
          <a:noFill/>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21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22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23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 – 11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68 – 15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66 – 22 =</a:t>
            </a:r>
          </a:p>
        </p:txBody>
      </p:sp>
    </p:spTree>
    <p:extLst>
      <p:ext uri="{BB962C8B-B14F-4D97-AF65-F5344CB8AC3E}">
        <p14:creationId xmlns:p14="http://schemas.microsoft.com/office/powerpoint/2010/main" val="29327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2AS-4 </a:t>
            </a:r>
            <a:r>
              <a:rPr kumimoji="0" lang="en-GB" altLang="en-US" b="0" i="0" u="none" strike="noStrike" kern="1200" cap="none" spc="0" normalizeH="0" baseline="0" noProof="0">
                <a:ln>
                  <a:noFill/>
                </a:ln>
                <a:solidFill>
                  <a:srgbClr val="FFFFFF"/>
                </a:solidFill>
                <a:effectLst/>
                <a:uLnTx/>
                <a:uFillTx/>
                <a:latin typeface="Arial" panose="020B0604020202020204" pitchFamily="34" charset="0"/>
                <a:ea typeface="+mn-ea"/>
                <a:cs typeface="+mn-cs"/>
              </a:rPr>
              <a:t>Add and subtract within 100 – part 2</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eaLnBrk="1" hangingPunct="1">
              <a:lnSpc>
                <a:spcPct val="90000"/>
              </a:lnSpc>
              <a:buClr>
                <a:schemeClr val="bg2"/>
              </a:buClr>
              <a:defRPr/>
            </a:pPr>
            <a:r>
              <a:rPr kumimoji="0" lang="en-GB" sz="2000" b="1" i="0" u="none" strike="noStrike" kern="1200" cap="none" spc="0" normalizeH="0" baseline="0" noProof="0" dirty="0">
                <a:ln>
                  <a:noFill/>
                </a:ln>
                <a:solidFill>
                  <a:srgbClr val="585858"/>
                </a:solidFill>
                <a:effectLst/>
                <a:uLnTx/>
                <a:uFillTx/>
              </a:rPr>
              <a:t>Arranging Additions and Sorting Subtractions</a:t>
            </a:r>
          </a:p>
          <a:p>
            <a:pPr>
              <a:lnSpc>
                <a:spcPct val="120000"/>
              </a:lnSpc>
              <a:spcAft>
                <a:spcPts val="1200"/>
              </a:spcAft>
              <a:buClr>
                <a:schemeClr val="bg2"/>
              </a:buClr>
            </a:pPr>
            <a:r>
              <a:rPr lang="en-GB" u="sng"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https://nrich.maths.org/14726</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3"/>
            <a:extLst>
              <a:ext uri="{FF2B5EF4-FFF2-40B4-BE49-F238E27FC236}">
                <a16:creationId xmlns:a16="http://schemas.microsoft.com/office/drawing/2014/main" id="{803AA82B-705C-4493-84C5-6DB78F2A56B9}"/>
              </a:ext>
            </a:extLst>
          </p:cNvPr>
          <p:cNvPicPr>
            <a:picLocks noChangeAspect="1"/>
          </p:cNvPicPr>
          <p:nvPr/>
        </p:nvPicPr>
        <p:blipFill>
          <a:blip r:embed="rId4"/>
          <a:stretch>
            <a:fillRect/>
          </a:stretch>
        </p:blipFill>
        <p:spPr>
          <a:xfrm>
            <a:off x="3480782" y="1680944"/>
            <a:ext cx="2481103" cy="3501370"/>
          </a:xfrm>
          <a:prstGeom prst="rect">
            <a:avLst/>
          </a:prstGeom>
        </p:spPr>
      </p:pic>
      <p:pic>
        <p:nvPicPr>
          <p:cNvPr id="5" name="Picture 4">
            <a:hlinkClick r:id="rId5"/>
            <a:extLst>
              <a:ext uri="{FF2B5EF4-FFF2-40B4-BE49-F238E27FC236}">
                <a16:creationId xmlns:a16="http://schemas.microsoft.com/office/drawing/2014/main" id="{279E2D7E-BF09-43BF-B59D-B9A9D44D1F55}"/>
              </a:ext>
            </a:extLst>
          </p:cNvPr>
          <p:cNvPicPr>
            <a:picLocks noChangeAspect="1"/>
          </p:cNvPicPr>
          <p:nvPr/>
        </p:nvPicPr>
        <p:blipFill>
          <a:blip r:embed="rId6"/>
          <a:stretch>
            <a:fillRect/>
          </a:stretch>
        </p:blipFill>
        <p:spPr>
          <a:xfrm>
            <a:off x="671908" y="1675686"/>
            <a:ext cx="2489474" cy="3506628"/>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2AS-4: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1.15 Addition: two-digit and two-digit numbers </a:t>
            </a:r>
            <a:endParaRPr lang="en-GB" sz="1600" dirty="0"/>
          </a:p>
          <a:p>
            <a:pPr marL="585781" lvl="1" indent="-285750">
              <a:lnSpc>
                <a:spcPct val="120000"/>
              </a:lnSpc>
            </a:pPr>
            <a:r>
              <a:rPr lang="en-GB" sz="1600" dirty="0">
                <a:solidFill>
                  <a:schemeClr val="tx2"/>
                </a:solidFill>
                <a:hlinkClick r:id="rId3"/>
              </a:rPr>
              <a:t>1.16 Subtraction: two-digit and two-digit numbers</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Add and subtract within 100 – part 2</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2AS-4</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6326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2AS-4 Add and subtract within 100 – part 2</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452704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3EA7D4B5-5AA0-4EE3-A3CF-1C82329A5BFA}"/>
              </a:ext>
            </a:extLst>
          </p:cNvPr>
          <p:cNvSpPr txBox="1"/>
          <p:nvPr/>
        </p:nvSpPr>
        <p:spPr>
          <a:xfrm>
            <a:off x="1947008" y="3786132"/>
            <a:ext cx="295465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+ 5 + 20 + 3</a:t>
            </a:r>
          </a:p>
        </p:txBody>
      </p:sp>
      <p:sp>
        <p:nvSpPr>
          <p:cNvPr id="19" name="TextBox 18">
            <a:extLst>
              <a:ext uri="{FF2B5EF4-FFF2-40B4-BE49-F238E27FC236}">
                <a16:creationId xmlns:a16="http://schemas.microsoft.com/office/drawing/2014/main" id="{13A13F24-6E6E-4002-AB01-2F3C17A2042D}"/>
              </a:ext>
            </a:extLst>
          </p:cNvPr>
          <p:cNvSpPr txBox="1"/>
          <p:nvPr/>
        </p:nvSpPr>
        <p:spPr>
          <a:xfrm>
            <a:off x="1947007" y="4513010"/>
            <a:ext cx="2486578"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+ 20 = 60</a:t>
            </a:r>
          </a:p>
        </p:txBody>
      </p:sp>
      <p:sp>
        <p:nvSpPr>
          <p:cNvPr id="20" name="TextBox 19">
            <a:extLst>
              <a:ext uri="{FF2B5EF4-FFF2-40B4-BE49-F238E27FC236}">
                <a16:creationId xmlns:a16="http://schemas.microsoft.com/office/drawing/2014/main" id="{2B7CEB24-882A-43B2-8224-0AF22513F6A1}"/>
              </a:ext>
            </a:extLst>
          </p:cNvPr>
          <p:cNvSpPr txBox="1"/>
          <p:nvPr/>
        </p:nvSpPr>
        <p:spPr>
          <a:xfrm>
            <a:off x="1947008" y="5238118"/>
            <a:ext cx="1803699"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8</a:t>
            </a:r>
          </a:p>
        </p:txBody>
      </p:sp>
      <p:sp>
        <p:nvSpPr>
          <p:cNvPr id="8" name="Title 7">
            <a:extLst>
              <a:ext uri="{FF2B5EF4-FFF2-40B4-BE49-F238E27FC236}">
                <a16:creationId xmlns:a16="http://schemas.microsoft.com/office/drawing/2014/main" id="{1711A61F-AD42-45D7-9833-0C232CD28F11}"/>
              </a:ext>
            </a:extLst>
          </p:cNvPr>
          <p:cNvSpPr>
            <a:spLocks noGrp="1"/>
          </p:cNvSpPr>
          <p:nvPr>
            <p:ph type="title"/>
          </p:nvPr>
        </p:nvSpPr>
        <p:spPr/>
        <p:txBody>
          <a:bodyPr/>
          <a:lstStyle/>
          <a:p>
            <a:r>
              <a:rPr lang="en-GB" dirty="0"/>
              <a:t>2AS-4 Add and subtract within 100 – part 2</a:t>
            </a:r>
          </a:p>
        </p:txBody>
      </p:sp>
      <p:pic>
        <p:nvPicPr>
          <p:cNvPr id="31" name="Picture 30" descr="A close up of a sign  Description automatically generated">
            <a:extLst>
              <a:ext uri="{FF2B5EF4-FFF2-40B4-BE49-F238E27FC236}">
                <a16:creationId xmlns:a16="http://schemas.microsoft.com/office/drawing/2014/main" id="{69AF7DE7-750E-48E0-A8DB-35C5DC8057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9972" y="1964900"/>
            <a:ext cx="605800" cy="1169689"/>
          </a:xfrm>
          <a:prstGeom prst="rect">
            <a:avLst/>
          </a:prstGeom>
        </p:spPr>
      </p:pic>
      <p:pic>
        <p:nvPicPr>
          <p:cNvPr id="33" name="Picture 32" descr="A picture containing drawing  Description automatically generated">
            <a:extLst>
              <a:ext uri="{FF2B5EF4-FFF2-40B4-BE49-F238E27FC236}">
                <a16:creationId xmlns:a16="http://schemas.microsoft.com/office/drawing/2014/main" id="{C8721522-C05D-46F8-B389-22C970AD5B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8033" y="2464371"/>
            <a:ext cx="582939" cy="655331"/>
          </a:xfrm>
          <a:prstGeom prst="rect">
            <a:avLst/>
          </a:prstGeom>
        </p:spPr>
      </p:pic>
      <p:pic>
        <p:nvPicPr>
          <p:cNvPr id="35" name="Picture 34" descr="A picture containing drawing, mug  Description automatically generated">
            <a:extLst>
              <a:ext uri="{FF2B5EF4-FFF2-40B4-BE49-F238E27FC236}">
                <a16:creationId xmlns:a16="http://schemas.microsoft.com/office/drawing/2014/main" id="{46CF2F41-D082-43FD-8DFC-A2A19CBA54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37750" y="2344990"/>
            <a:ext cx="558809" cy="774712"/>
          </a:xfrm>
          <a:prstGeom prst="rect">
            <a:avLst/>
          </a:prstGeom>
        </p:spPr>
      </p:pic>
      <p:pic>
        <p:nvPicPr>
          <p:cNvPr id="37" name="Picture 36" descr="A close up of a sign  Description automatically generated">
            <a:extLst>
              <a:ext uri="{FF2B5EF4-FFF2-40B4-BE49-F238E27FC236}">
                <a16:creationId xmlns:a16="http://schemas.microsoft.com/office/drawing/2014/main" id="{DC69D2DF-54D0-4600-984D-212D5125691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96991" y="2151593"/>
            <a:ext cx="1057927" cy="982996"/>
          </a:xfrm>
          <a:prstGeom prst="rect">
            <a:avLst/>
          </a:prstGeom>
        </p:spPr>
      </p:pic>
      <p:sp>
        <p:nvSpPr>
          <p:cNvPr id="21" name="TextBox 20">
            <a:extLst>
              <a:ext uri="{FF2B5EF4-FFF2-40B4-BE49-F238E27FC236}">
                <a16:creationId xmlns:a16="http://schemas.microsoft.com/office/drawing/2014/main" id="{9591CD86-AE81-444C-9FFF-22A621810862}"/>
              </a:ext>
            </a:extLst>
          </p:cNvPr>
          <p:cNvSpPr txBox="1"/>
          <p:nvPr/>
        </p:nvSpPr>
        <p:spPr>
          <a:xfrm>
            <a:off x="4820062" y="3801308"/>
            <a:ext cx="994183"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68</a:t>
            </a:r>
          </a:p>
        </p:txBody>
      </p:sp>
      <p:sp>
        <p:nvSpPr>
          <p:cNvPr id="2" name="Right Brace 1">
            <a:extLst>
              <a:ext uri="{FF2B5EF4-FFF2-40B4-BE49-F238E27FC236}">
                <a16:creationId xmlns:a16="http://schemas.microsoft.com/office/drawing/2014/main" id="{015DB205-8EBB-427F-A450-8C28C775CD4F}"/>
              </a:ext>
            </a:extLst>
          </p:cNvPr>
          <p:cNvSpPr/>
          <p:nvPr/>
        </p:nvSpPr>
        <p:spPr bwMode="auto">
          <a:xfrm>
            <a:off x="4457580" y="4659607"/>
            <a:ext cx="301149" cy="1089721"/>
          </a:xfrm>
          <a:prstGeom prst="rightBrace">
            <a:avLst/>
          </a:prstGeom>
          <a:ln w="19050"/>
        </p:spPr>
        <p:style>
          <a:lnRef idx="1">
            <a:schemeClr val="dk1"/>
          </a:lnRef>
          <a:fillRef idx="0">
            <a:schemeClr val="dk1"/>
          </a:fillRef>
          <a:effectRef idx="0">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Arrow: Bent-Up 2">
            <a:extLst>
              <a:ext uri="{FF2B5EF4-FFF2-40B4-BE49-F238E27FC236}">
                <a16:creationId xmlns:a16="http://schemas.microsoft.com/office/drawing/2014/main" id="{961C8693-A9C7-40BF-A22A-BDE87B5FAF0C}"/>
              </a:ext>
            </a:extLst>
          </p:cNvPr>
          <p:cNvSpPr/>
          <p:nvPr/>
        </p:nvSpPr>
        <p:spPr bwMode="auto">
          <a:xfrm>
            <a:off x="5005407" y="4631408"/>
            <a:ext cx="666685" cy="573059"/>
          </a:xfrm>
          <a:prstGeom prst="bentUpArrow">
            <a:avLst>
              <a:gd name="adj1" fmla="val 2060"/>
              <a:gd name="adj2" fmla="val 24694"/>
              <a:gd name="adj3" fmla="val 23776"/>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797BD4A9-7C0E-45D7-BB87-46CA3329D769}"/>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read the prices? What do you notice about them?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add the prices to find the total cost of all the items?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add the multiples of ten, what is the total? What number facts help us calculate </a:t>
            </a:r>
            <a:r>
              <a:rPr kumimoji="0" lang="en-GB" sz="2000" b="0" i="1" u="none" strike="noStrike" kern="1200" cap="none" spc="0" normalizeH="0" baseline="0" noProof="0" dirty="0">
                <a:ln>
                  <a:noFill/>
                </a:ln>
                <a:solidFill>
                  <a:srgbClr val="585858"/>
                </a:solidFill>
                <a:effectLst/>
                <a:uLnTx/>
                <a:uFillTx/>
                <a:latin typeface="Arial"/>
                <a:ea typeface="+mn-ea"/>
                <a:cs typeface="+mn-cs"/>
              </a:rPr>
              <a:t>without counting?</a:t>
            </a:r>
            <a:r>
              <a:rPr kumimoji="0" lang="en-GB" sz="2000" b="0" i="0" u="none" strike="noStrike" kern="1200" cap="none" spc="0" normalizeH="0" baseline="0" noProof="0" dirty="0">
                <a:ln>
                  <a:noFill/>
                </a:ln>
                <a:solidFill>
                  <a:srgbClr val="585858"/>
                </a:solidFill>
                <a:effectLst/>
                <a:uLnTx/>
                <a:uFillTx/>
                <a:latin typeface="Arial"/>
                <a:ea typeface="+mn-ea"/>
                <a:cs typeface="+mn-cs"/>
              </a:rPr>
              <a:t> What is the total for the prices which are one-digit numbers?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we know what 60 plus 8 is without counting?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79566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 grpId="0" animBg="1"/>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8|3.7|3.2|2.8"/>
</p:tagLst>
</file>

<file path=ppt/tags/tag3.xml><?xml version="1.0" encoding="utf-8"?>
<p:tagLst xmlns:a="http://schemas.openxmlformats.org/drawingml/2006/main" xmlns:r="http://schemas.openxmlformats.org/officeDocument/2006/relationships" xmlns:p="http://schemas.openxmlformats.org/presentationml/2006/main">
  <p:tag name="TIMING" val="|1.8|3.7|3.2|2.8"/>
</p:tagLst>
</file>

<file path=ppt/tags/tag4.xml><?xml version="1.0" encoding="utf-8"?>
<p:tagLst xmlns:a="http://schemas.openxmlformats.org/drawingml/2006/main" xmlns:r="http://schemas.openxmlformats.org/officeDocument/2006/relationships" xmlns:p="http://schemas.openxmlformats.org/presentationml/2006/main">
  <p:tag name="TIMING" val="|10.4|2.9|2.7|3.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EC2020AE-807F-4BE7-80A2-5B8A57F25784}"/>
</file>

<file path=docProps/app.xml><?xml version="1.0" encoding="utf-8"?>
<Properties xmlns="http://schemas.openxmlformats.org/officeDocument/2006/extended-properties" xmlns:vt="http://schemas.openxmlformats.org/officeDocument/2006/docPropsVTypes">
  <TotalTime>1505</TotalTime>
  <Words>1632</Words>
  <Application>Microsoft Office PowerPoint</Application>
  <PresentationFormat>Widescreen</PresentationFormat>
  <Paragraphs>194</Paragraphs>
  <Slides>22</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Calibri Light</vt:lpstr>
      <vt:lpstr>Myriad Pro</vt:lpstr>
      <vt:lpstr>Custom Design</vt:lpstr>
      <vt:lpstr>nctem1</vt:lpstr>
      <vt:lpstr>PowerPoint Presentation</vt:lpstr>
      <vt:lpstr>2AS-4 Add and subtract within 100 by applying related one-digit addition and subtraction facts: add and subtract any 2 two-digit numbers.</vt:lpstr>
      <vt:lpstr>2AS-4: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vt:lpstr>
      <vt:lpstr>2AS-4 Add and subtract within 100 – part 2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Elizabeth Lambert</cp:lastModifiedBy>
  <cp:revision>14</cp:revision>
  <dcterms:created xsi:type="dcterms:W3CDTF">2020-08-07T06:29:50Z</dcterms:created>
  <dcterms:modified xsi:type="dcterms:W3CDTF">2020-09-02T09:55:56Z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